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1"/>
  </p:sldMasterIdLst>
  <p:notesMasterIdLst>
    <p:notesMasterId r:id="rId17"/>
  </p:notesMasterIdLst>
  <p:sldIdLst>
    <p:sldId id="282" r:id="rId2"/>
    <p:sldId id="257" r:id="rId3"/>
    <p:sldId id="287" r:id="rId4"/>
    <p:sldId id="289" r:id="rId5"/>
    <p:sldId id="290" r:id="rId6"/>
    <p:sldId id="291" r:id="rId7"/>
    <p:sldId id="292" r:id="rId8"/>
    <p:sldId id="293" r:id="rId9"/>
    <p:sldId id="294" r:id="rId10"/>
    <p:sldId id="295" r:id="rId11"/>
    <p:sldId id="296" r:id="rId12"/>
    <p:sldId id="297" r:id="rId13"/>
    <p:sldId id="298" r:id="rId14"/>
    <p:sldId id="299" r:id="rId15"/>
    <p:sldId id="300" r:id="rId1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4" userDrawn="1">
          <p15:clr>
            <a:srgbClr val="A4A3A4"/>
          </p15:clr>
        </p15:guide>
        <p15:guide id="2" pos="1181" userDrawn="1">
          <p15:clr>
            <a:srgbClr val="A4A3A4"/>
          </p15:clr>
        </p15:guide>
        <p15:guide id="3" pos="231" userDrawn="1">
          <p15:clr>
            <a:srgbClr val="A4A3A4"/>
          </p15:clr>
        </p15:guide>
        <p15:guide id="4" pos="408" userDrawn="1">
          <p15:clr>
            <a:srgbClr val="A4A3A4"/>
          </p15:clr>
        </p15:guide>
        <p15:guide id="5" orient="horz" pos="6271" userDrawn="1">
          <p15:clr>
            <a:srgbClr val="A4A3A4"/>
          </p15:clr>
        </p15:guide>
        <p15:guide id="6" orient="horz" pos="215" userDrawn="1">
          <p15:clr>
            <a:srgbClr val="A4A3A4"/>
          </p15:clr>
        </p15:guide>
        <p15:guide id="7" orient="horz" pos="1644" userDrawn="1">
          <p15:clr>
            <a:srgbClr val="A4A3A4"/>
          </p15:clr>
        </p15:guide>
        <p15:guide id="8" pos="635" userDrawn="1">
          <p15:clr>
            <a:srgbClr val="A4A3A4"/>
          </p15:clr>
        </p15:guide>
        <p15:guide id="9" pos="13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7CEF"/>
    <a:srgbClr val="8D72EF"/>
    <a:srgbClr val="5D35EF"/>
    <a:srgbClr val="CB3535"/>
    <a:srgbClr val="E1433C"/>
    <a:srgbClr val="60C69D"/>
    <a:srgbClr val="487EB3"/>
    <a:srgbClr val="53C59C"/>
    <a:srgbClr val="58D1A6"/>
    <a:srgbClr val="5FA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3" autoAdjust="0"/>
    <p:restoredTop sz="94207" autoAdjust="0"/>
  </p:normalViewPr>
  <p:slideViewPr>
    <p:cSldViewPr snapToGrid="0">
      <p:cViewPr>
        <p:scale>
          <a:sx n="100" d="100"/>
          <a:sy n="100" d="100"/>
        </p:scale>
        <p:origin x="1930" y="-3686"/>
      </p:cViewPr>
      <p:guideLst>
        <p:guide orient="horz" pos="524"/>
        <p:guide pos="1181"/>
        <p:guide pos="231"/>
        <p:guide pos="408"/>
        <p:guide orient="horz" pos="6271"/>
        <p:guide orient="horz" pos="215"/>
        <p:guide orient="horz" pos="1644"/>
        <p:guide pos="635"/>
        <p:guide pos="138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2A8CD49-8DD8-44CF-AE1A-2142AC09A59C}" type="datetimeFigureOut">
              <a:rPr lang="fr-FR" smtClean="0"/>
              <a:pPr/>
              <a:t>04/09/2024</a:t>
            </a:fld>
            <a:endParaRPr lang="fr-FR" dirty="0"/>
          </a:p>
        </p:txBody>
      </p:sp>
      <p:sp>
        <p:nvSpPr>
          <p:cNvPr id="4" name="Espace réservé de l'image des diapositives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C58DC83-E1EB-4F41-86D0-805F931BEF31}" type="slidenum">
              <a:rPr lang="fr-FR" smtClean="0"/>
              <a:pPr/>
              <a:t>‹N°›</a:t>
            </a:fld>
            <a:endParaRPr lang="fr-FR" dirty="0"/>
          </a:p>
        </p:txBody>
      </p:sp>
    </p:spTree>
    <p:extLst>
      <p:ext uri="{BB962C8B-B14F-4D97-AF65-F5344CB8AC3E}">
        <p14:creationId xmlns:p14="http://schemas.microsoft.com/office/powerpoint/2010/main" val="3663727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0</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9</a:t>
            </a:fld>
            <a:endParaRPr lang="fr-FR" dirty="0"/>
          </a:p>
        </p:txBody>
      </p:sp>
    </p:spTree>
    <p:extLst>
      <p:ext uri="{BB962C8B-B14F-4D97-AF65-F5344CB8AC3E}">
        <p14:creationId xmlns:p14="http://schemas.microsoft.com/office/powerpoint/2010/main" val="375334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10</a:t>
            </a:fld>
            <a:endParaRPr lang="fr-FR" dirty="0"/>
          </a:p>
        </p:txBody>
      </p:sp>
    </p:spTree>
    <p:extLst>
      <p:ext uri="{BB962C8B-B14F-4D97-AF65-F5344CB8AC3E}">
        <p14:creationId xmlns:p14="http://schemas.microsoft.com/office/powerpoint/2010/main" val="250021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11</a:t>
            </a:fld>
            <a:endParaRPr lang="fr-FR" dirty="0"/>
          </a:p>
        </p:txBody>
      </p:sp>
    </p:spTree>
    <p:extLst>
      <p:ext uri="{BB962C8B-B14F-4D97-AF65-F5344CB8AC3E}">
        <p14:creationId xmlns:p14="http://schemas.microsoft.com/office/powerpoint/2010/main" val="141384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12</a:t>
            </a:fld>
            <a:endParaRPr lang="fr-FR" dirty="0"/>
          </a:p>
        </p:txBody>
      </p:sp>
    </p:spTree>
    <p:extLst>
      <p:ext uri="{BB962C8B-B14F-4D97-AF65-F5344CB8AC3E}">
        <p14:creationId xmlns:p14="http://schemas.microsoft.com/office/powerpoint/2010/main" val="301059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13</a:t>
            </a:fld>
            <a:endParaRPr lang="fr-FR" dirty="0"/>
          </a:p>
        </p:txBody>
      </p:sp>
    </p:spTree>
    <p:extLst>
      <p:ext uri="{BB962C8B-B14F-4D97-AF65-F5344CB8AC3E}">
        <p14:creationId xmlns:p14="http://schemas.microsoft.com/office/powerpoint/2010/main" val="3596702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14</a:t>
            </a:fld>
            <a:endParaRPr lang="fr-FR" dirty="0"/>
          </a:p>
        </p:txBody>
      </p:sp>
    </p:spTree>
    <p:extLst>
      <p:ext uri="{BB962C8B-B14F-4D97-AF65-F5344CB8AC3E}">
        <p14:creationId xmlns:p14="http://schemas.microsoft.com/office/powerpoint/2010/main" val="80575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1</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2</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3</a:t>
            </a:fld>
            <a:endParaRPr lang="fr-FR" dirty="0"/>
          </a:p>
        </p:txBody>
      </p:sp>
    </p:spTree>
    <p:extLst>
      <p:ext uri="{BB962C8B-B14F-4D97-AF65-F5344CB8AC3E}">
        <p14:creationId xmlns:p14="http://schemas.microsoft.com/office/powerpoint/2010/main" val="2355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4</a:t>
            </a:fld>
            <a:endParaRPr lang="fr-FR" dirty="0"/>
          </a:p>
        </p:txBody>
      </p:sp>
    </p:spTree>
    <p:extLst>
      <p:ext uri="{BB962C8B-B14F-4D97-AF65-F5344CB8AC3E}">
        <p14:creationId xmlns:p14="http://schemas.microsoft.com/office/powerpoint/2010/main" val="109006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5</a:t>
            </a:fld>
            <a:endParaRPr lang="fr-FR" dirty="0"/>
          </a:p>
        </p:txBody>
      </p:sp>
    </p:spTree>
    <p:extLst>
      <p:ext uri="{BB962C8B-B14F-4D97-AF65-F5344CB8AC3E}">
        <p14:creationId xmlns:p14="http://schemas.microsoft.com/office/powerpoint/2010/main" val="383708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6</a:t>
            </a:fld>
            <a:endParaRPr lang="fr-FR" dirty="0"/>
          </a:p>
        </p:txBody>
      </p:sp>
    </p:spTree>
    <p:extLst>
      <p:ext uri="{BB962C8B-B14F-4D97-AF65-F5344CB8AC3E}">
        <p14:creationId xmlns:p14="http://schemas.microsoft.com/office/powerpoint/2010/main" val="421517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7</a:t>
            </a:fld>
            <a:endParaRPr lang="fr-FR" dirty="0"/>
          </a:p>
        </p:txBody>
      </p:sp>
    </p:spTree>
    <p:extLst>
      <p:ext uri="{BB962C8B-B14F-4D97-AF65-F5344CB8AC3E}">
        <p14:creationId xmlns:p14="http://schemas.microsoft.com/office/powerpoint/2010/main" val="107134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DC83-E1EB-4F41-86D0-805F931BEF31}" type="slidenum">
              <a:rPr lang="fr-FR" smtClean="0"/>
              <a:pPr/>
              <a:t>8</a:t>
            </a:fld>
            <a:endParaRPr lang="fr-FR" dirty="0"/>
          </a:p>
        </p:txBody>
      </p:sp>
    </p:spTree>
    <p:extLst>
      <p:ext uri="{BB962C8B-B14F-4D97-AF65-F5344CB8AC3E}">
        <p14:creationId xmlns:p14="http://schemas.microsoft.com/office/powerpoint/2010/main" val="10980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C0E21EA-042C-CA4A-9BC5-4FC19446C359}" type="datetime1">
              <a:rPr lang="fr-FR" smtClean="0"/>
              <a:pPr/>
              <a:t>04/09/2024</a:t>
            </a:fld>
            <a:endParaRPr lang="fr-FR" dirty="0"/>
          </a:p>
        </p:txBody>
      </p:sp>
      <p:sp>
        <p:nvSpPr>
          <p:cNvPr id="5" name="Footer Placeholder 4"/>
          <p:cNvSpPr>
            <a:spLocks noGrp="1"/>
          </p:cNvSpPr>
          <p:nvPr>
            <p:ph type="ftr" sz="quarter" idx="11"/>
          </p:nvPr>
        </p:nvSpPr>
        <p:spPr/>
        <p:txBody>
          <a:bodyPr/>
          <a:lstStyle/>
          <a:p>
            <a:r>
              <a:rPr lang="fr-FR" dirty="0"/>
              <a:t>Société AUDITEXTYL - Brochure 2018</a:t>
            </a:r>
          </a:p>
        </p:txBody>
      </p:sp>
      <p:sp>
        <p:nvSpPr>
          <p:cNvPr id="6" name="Slide Number Placeholder 5"/>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57774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80CAD7-E5E7-DB41-961C-DF7124F9FAE4}" type="datetime1">
              <a:rPr lang="fr-FR" smtClean="0"/>
              <a:pPr/>
              <a:t>04/09/2024</a:t>
            </a:fld>
            <a:endParaRPr lang="fr-FR" dirty="0"/>
          </a:p>
        </p:txBody>
      </p:sp>
      <p:sp>
        <p:nvSpPr>
          <p:cNvPr id="5" name="Footer Placeholder 4"/>
          <p:cNvSpPr>
            <a:spLocks noGrp="1"/>
          </p:cNvSpPr>
          <p:nvPr>
            <p:ph type="ftr" sz="quarter" idx="11"/>
          </p:nvPr>
        </p:nvSpPr>
        <p:spPr/>
        <p:txBody>
          <a:bodyPr/>
          <a:lstStyle/>
          <a:p>
            <a:r>
              <a:rPr lang="fr-FR" dirty="0"/>
              <a:t>Société AUDITEXTYL - Brochure 2018</a:t>
            </a:r>
          </a:p>
        </p:txBody>
      </p:sp>
      <p:sp>
        <p:nvSpPr>
          <p:cNvPr id="6" name="Slide Number Placeholder 5"/>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339756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9E4A25-BDFC-6E49-999B-9E79B6AE682D}" type="datetime1">
              <a:rPr lang="fr-FR" smtClean="0"/>
              <a:pPr/>
              <a:t>04/09/2024</a:t>
            </a:fld>
            <a:endParaRPr lang="fr-FR" dirty="0"/>
          </a:p>
        </p:txBody>
      </p:sp>
      <p:sp>
        <p:nvSpPr>
          <p:cNvPr id="5" name="Footer Placeholder 4"/>
          <p:cNvSpPr>
            <a:spLocks noGrp="1"/>
          </p:cNvSpPr>
          <p:nvPr>
            <p:ph type="ftr" sz="quarter" idx="11"/>
          </p:nvPr>
        </p:nvSpPr>
        <p:spPr/>
        <p:txBody>
          <a:bodyPr/>
          <a:lstStyle/>
          <a:p>
            <a:r>
              <a:rPr lang="fr-FR" dirty="0"/>
              <a:t>Société AUDITEXTYL - Brochure 2018</a:t>
            </a:r>
          </a:p>
        </p:txBody>
      </p:sp>
      <p:sp>
        <p:nvSpPr>
          <p:cNvPr id="6" name="Slide Number Placeholder 5"/>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93091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2B4015-841A-3E4A-8A8B-A81380CBB5DF}" type="datetime1">
              <a:rPr lang="fr-FR" smtClean="0"/>
              <a:pPr/>
              <a:t>04/09/2024</a:t>
            </a:fld>
            <a:endParaRPr lang="fr-FR" dirty="0"/>
          </a:p>
        </p:txBody>
      </p:sp>
      <p:sp>
        <p:nvSpPr>
          <p:cNvPr id="5" name="Footer Placeholder 4"/>
          <p:cNvSpPr>
            <a:spLocks noGrp="1"/>
          </p:cNvSpPr>
          <p:nvPr>
            <p:ph type="ftr" sz="quarter" idx="11"/>
          </p:nvPr>
        </p:nvSpPr>
        <p:spPr/>
        <p:txBody>
          <a:bodyPr/>
          <a:lstStyle/>
          <a:p>
            <a:r>
              <a:rPr lang="fr-FR" dirty="0"/>
              <a:t>Société AUDITEXTYL - Brochure 2018</a:t>
            </a:r>
          </a:p>
        </p:txBody>
      </p:sp>
      <p:sp>
        <p:nvSpPr>
          <p:cNvPr id="6" name="Slide Number Placeholder 5"/>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253918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00A0280-F8F1-AF45-90FF-9BD0DB18A2F2}" type="datetime1">
              <a:rPr lang="fr-FR" smtClean="0"/>
              <a:pPr/>
              <a:t>04/09/2024</a:t>
            </a:fld>
            <a:endParaRPr lang="fr-FR" dirty="0"/>
          </a:p>
        </p:txBody>
      </p:sp>
      <p:sp>
        <p:nvSpPr>
          <p:cNvPr id="5" name="Footer Placeholder 4"/>
          <p:cNvSpPr>
            <a:spLocks noGrp="1"/>
          </p:cNvSpPr>
          <p:nvPr>
            <p:ph type="ftr" sz="quarter" idx="11"/>
          </p:nvPr>
        </p:nvSpPr>
        <p:spPr/>
        <p:txBody>
          <a:bodyPr/>
          <a:lstStyle/>
          <a:p>
            <a:r>
              <a:rPr lang="fr-FR" dirty="0"/>
              <a:t>Société AUDITEXTYL - Brochure 2018</a:t>
            </a:r>
          </a:p>
        </p:txBody>
      </p:sp>
      <p:sp>
        <p:nvSpPr>
          <p:cNvPr id="6" name="Slide Number Placeholder 5"/>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330976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B6855B5-DF42-A242-860D-0EC35DD48BFF}" type="datetime1">
              <a:rPr lang="fr-FR" smtClean="0"/>
              <a:pPr/>
              <a:t>04/09/2024</a:t>
            </a:fld>
            <a:endParaRPr lang="fr-FR" dirty="0"/>
          </a:p>
        </p:txBody>
      </p:sp>
      <p:sp>
        <p:nvSpPr>
          <p:cNvPr id="6" name="Footer Placeholder 5"/>
          <p:cNvSpPr>
            <a:spLocks noGrp="1"/>
          </p:cNvSpPr>
          <p:nvPr>
            <p:ph type="ftr" sz="quarter" idx="11"/>
          </p:nvPr>
        </p:nvSpPr>
        <p:spPr/>
        <p:txBody>
          <a:bodyPr/>
          <a:lstStyle/>
          <a:p>
            <a:r>
              <a:rPr lang="fr-FR" dirty="0"/>
              <a:t>Société AUDITEXTYL - Brochure 2018</a:t>
            </a:r>
          </a:p>
        </p:txBody>
      </p:sp>
      <p:sp>
        <p:nvSpPr>
          <p:cNvPr id="7" name="Slide Number Placeholder 6"/>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228183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76612B-0737-E840-831D-2B987E3888C1}" type="datetime1">
              <a:rPr lang="fr-FR" smtClean="0"/>
              <a:pPr/>
              <a:t>04/09/2024</a:t>
            </a:fld>
            <a:endParaRPr lang="fr-FR" dirty="0"/>
          </a:p>
        </p:txBody>
      </p:sp>
      <p:sp>
        <p:nvSpPr>
          <p:cNvPr id="8" name="Footer Placeholder 7"/>
          <p:cNvSpPr>
            <a:spLocks noGrp="1"/>
          </p:cNvSpPr>
          <p:nvPr>
            <p:ph type="ftr" sz="quarter" idx="11"/>
          </p:nvPr>
        </p:nvSpPr>
        <p:spPr/>
        <p:txBody>
          <a:bodyPr/>
          <a:lstStyle/>
          <a:p>
            <a:r>
              <a:rPr lang="fr-FR" dirty="0"/>
              <a:t>Société AUDITEXTYL - Brochure 2018</a:t>
            </a:r>
          </a:p>
        </p:txBody>
      </p:sp>
      <p:sp>
        <p:nvSpPr>
          <p:cNvPr id="9" name="Slide Number Placeholder 8"/>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104629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FC360BD-90FD-D44A-A584-A31B00BEF81D}" type="datetime1">
              <a:rPr lang="fr-FR" smtClean="0"/>
              <a:pPr/>
              <a:t>04/09/2024</a:t>
            </a:fld>
            <a:endParaRPr lang="fr-FR" dirty="0"/>
          </a:p>
        </p:txBody>
      </p:sp>
      <p:sp>
        <p:nvSpPr>
          <p:cNvPr id="4" name="Footer Placeholder 3"/>
          <p:cNvSpPr>
            <a:spLocks noGrp="1"/>
          </p:cNvSpPr>
          <p:nvPr>
            <p:ph type="ftr" sz="quarter" idx="11"/>
          </p:nvPr>
        </p:nvSpPr>
        <p:spPr/>
        <p:txBody>
          <a:bodyPr/>
          <a:lstStyle/>
          <a:p>
            <a:r>
              <a:rPr lang="fr-FR" dirty="0"/>
              <a:t>Société AUDITEXTYL - Brochure 2018</a:t>
            </a:r>
          </a:p>
        </p:txBody>
      </p:sp>
      <p:sp>
        <p:nvSpPr>
          <p:cNvPr id="5" name="Slide Number Placeholder 4"/>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404309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5D107-9CD8-4D42-9DE4-B2B2976DD40C}" type="datetime1">
              <a:rPr lang="fr-FR" smtClean="0"/>
              <a:pPr/>
              <a:t>04/09/2024</a:t>
            </a:fld>
            <a:endParaRPr lang="fr-FR" dirty="0"/>
          </a:p>
        </p:txBody>
      </p:sp>
      <p:sp>
        <p:nvSpPr>
          <p:cNvPr id="3" name="Footer Placeholder 2"/>
          <p:cNvSpPr>
            <a:spLocks noGrp="1"/>
          </p:cNvSpPr>
          <p:nvPr>
            <p:ph type="ftr" sz="quarter" idx="11"/>
          </p:nvPr>
        </p:nvSpPr>
        <p:spPr/>
        <p:txBody>
          <a:bodyPr/>
          <a:lstStyle/>
          <a:p>
            <a:r>
              <a:rPr lang="fr-FR" dirty="0"/>
              <a:t>Société AUDITEXTYL - Brochure 2018</a:t>
            </a:r>
          </a:p>
        </p:txBody>
      </p:sp>
      <p:sp>
        <p:nvSpPr>
          <p:cNvPr id="4" name="Slide Number Placeholder 3"/>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30680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7B5BDEA8-7A22-9846-9A64-47D5A79EC2D9}" type="datetime1">
              <a:rPr lang="fr-FR" smtClean="0"/>
              <a:pPr/>
              <a:t>04/09/2024</a:t>
            </a:fld>
            <a:endParaRPr lang="fr-FR" dirty="0"/>
          </a:p>
        </p:txBody>
      </p:sp>
      <p:sp>
        <p:nvSpPr>
          <p:cNvPr id="6" name="Footer Placeholder 5"/>
          <p:cNvSpPr>
            <a:spLocks noGrp="1"/>
          </p:cNvSpPr>
          <p:nvPr>
            <p:ph type="ftr" sz="quarter" idx="11"/>
          </p:nvPr>
        </p:nvSpPr>
        <p:spPr/>
        <p:txBody>
          <a:bodyPr/>
          <a:lstStyle/>
          <a:p>
            <a:r>
              <a:rPr lang="fr-FR" dirty="0"/>
              <a:t>Société AUDITEXTYL - Brochure 2018</a:t>
            </a:r>
          </a:p>
        </p:txBody>
      </p:sp>
      <p:sp>
        <p:nvSpPr>
          <p:cNvPr id="7" name="Slide Number Placeholder 6"/>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310893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03B37A4B-5DC3-3343-8549-58CF258C7FDF}" type="datetime1">
              <a:rPr lang="fr-FR" smtClean="0"/>
              <a:pPr/>
              <a:t>04/09/2024</a:t>
            </a:fld>
            <a:endParaRPr lang="fr-FR" dirty="0"/>
          </a:p>
        </p:txBody>
      </p:sp>
      <p:sp>
        <p:nvSpPr>
          <p:cNvPr id="6" name="Footer Placeholder 5"/>
          <p:cNvSpPr>
            <a:spLocks noGrp="1"/>
          </p:cNvSpPr>
          <p:nvPr>
            <p:ph type="ftr" sz="quarter" idx="11"/>
          </p:nvPr>
        </p:nvSpPr>
        <p:spPr/>
        <p:txBody>
          <a:bodyPr/>
          <a:lstStyle/>
          <a:p>
            <a:r>
              <a:rPr lang="fr-FR" dirty="0"/>
              <a:t>Société AUDITEXTYL - Brochure 2018</a:t>
            </a:r>
          </a:p>
        </p:txBody>
      </p:sp>
      <p:sp>
        <p:nvSpPr>
          <p:cNvPr id="7" name="Slide Number Placeholder 6"/>
          <p:cNvSpPr>
            <a:spLocks noGrp="1"/>
          </p:cNvSpPr>
          <p:nvPr>
            <p:ph type="sldNum" sz="quarter" idx="12"/>
          </p:nvPr>
        </p:nvSpPr>
        <p:spPr/>
        <p:txBody>
          <a:body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29409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97A74">
            <a:alpha val="2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2790392-0C57-3641-A544-873C8E030C4E}" type="datetime1">
              <a:rPr lang="fr-FR" smtClean="0"/>
              <a:pPr/>
              <a:t>04/09/2024</a:t>
            </a:fld>
            <a:endParaRPr lang="fr-FR"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fr-FR" dirty="0"/>
              <a:t>Société AUDITEXTYL - Brochure 2018</a:t>
            </a: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E7A8947-623D-4D8E-B5C5-747D365CFFA0}" type="slidenum">
              <a:rPr lang="fr-FR" smtClean="0"/>
              <a:pPr/>
              <a:t>‹N°›</a:t>
            </a:fld>
            <a:endParaRPr lang="fr-FR" dirty="0"/>
          </a:p>
        </p:txBody>
      </p:sp>
    </p:spTree>
    <p:extLst>
      <p:ext uri="{BB962C8B-B14F-4D97-AF65-F5344CB8AC3E}">
        <p14:creationId xmlns:p14="http://schemas.microsoft.com/office/powerpoint/2010/main" val="9807295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tiff"/><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hyperlink" Target="http://auditextyl.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sv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2.svg"/><Relationship Id="rId10" Type="http://schemas.openxmlformats.org/officeDocument/2006/relationships/image" Target="../media/image29.jpeg"/><Relationship Id="rId4" Type="http://schemas.openxmlformats.org/officeDocument/2006/relationships/image" Target="../media/image11.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8.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svg"/><Relationship Id="rId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tiff"/><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0.tiff"/><Relationship Id="rId3" Type="http://schemas.openxmlformats.org/officeDocument/2006/relationships/image" Target="../media/image8.png"/><Relationship Id="rId7" Type="http://schemas.openxmlformats.org/officeDocument/2006/relationships/image" Target="../media/image35.png"/><Relationship Id="rId12" Type="http://schemas.openxmlformats.org/officeDocument/2006/relationships/image" Target="../media/image39.tiff"/><Relationship Id="rId17" Type="http://schemas.openxmlformats.org/officeDocument/2006/relationships/image" Target="../media/image42.png"/><Relationship Id="rId2" Type="http://schemas.openxmlformats.org/officeDocument/2006/relationships/notesSlide" Target="../notesSlides/notesSlide15.xml"/><Relationship Id="rId16" Type="http://schemas.openxmlformats.org/officeDocument/2006/relationships/image" Target="../media/image32.tiff"/><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8.tiff"/><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7.emf"/><Relationship Id="rId4" Type="http://schemas.openxmlformats.org/officeDocument/2006/relationships/hyperlink" Target="http://www.auditextyl.com/" TargetMode="External"/><Relationship Id="rId9" Type="http://schemas.openxmlformats.org/officeDocument/2006/relationships/image" Target="../media/image9.png"/><Relationship Id="rId14" Type="http://schemas.openxmlformats.org/officeDocument/2006/relationships/hyperlink" Target="https://www.facebook.com/Auditextyl-20602612040037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jpe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4.svg"/><Relationship Id="rId12"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svg"/><Relationship Id="rId3" Type="http://schemas.openxmlformats.org/officeDocument/2006/relationships/image" Target="../media/image9.png"/><Relationship Id="rId7" Type="http://schemas.openxmlformats.org/officeDocument/2006/relationships/image" Target="../media/image16.sv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12.svg"/><Relationship Id="rId10" Type="http://schemas.openxmlformats.org/officeDocument/2006/relationships/image" Target="../media/image22.jpeg"/><Relationship Id="rId4" Type="http://schemas.openxmlformats.org/officeDocument/2006/relationships/image" Target="../media/image11.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svg"/><Relationship Id="rId12"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2.sv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16.svg"/><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6.png"/><Relationship Id="rId5" Type="http://schemas.openxmlformats.org/officeDocument/2006/relationships/image" Target="../media/image12.svg"/><Relationship Id="rId1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8.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25000"/>
          </a:schemeClr>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E971359-2FF9-9D42-A8E2-35209019D1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57549"/>
            <a:ext cx="7559675" cy="6358605"/>
          </a:xfrm>
          <a:prstGeom prst="rect">
            <a:avLst/>
          </a:prstGeom>
          <a:noFill/>
          <a:ln>
            <a:noFill/>
          </a:ln>
        </p:spPr>
      </p:pic>
      <p:sp>
        <p:nvSpPr>
          <p:cNvPr id="9" name="Rectangle : coins arrondis 8">
            <a:extLst>
              <a:ext uri="{FF2B5EF4-FFF2-40B4-BE49-F238E27FC236}">
                <a16:creationId xmlns:a16="http://schemas.microsoft.com/office/drawing/2014/main" id="{B447D5B2-0031-4240-9ABE-1232B45E114A}"/>
              </a:ext>
            </a:extLst>
          </p:cNvPr>
          <p:cNvSpPr/>
          <p:nvPr/>
        </p:nvSpPr>
        <p:spPr>
          <a:xfrm>
            <a:off x="-254000" y="6700067"/>
            <a:ext cx="2082800" cy="603656"/>
          </a:xfrm>
          <a:prstGeom prst="roundRect">
            <a:avLst>
              <a:gd name="adj" fmla="val 37803"/>
            </a:avLst>
          </a:prstGeom>
          <a:solidFill>
            <a:schemeClr val="bg1"/>
          </a:solidFill>
          <a:ln w="19050">
            <a:solidFill>
              <a:srgbClr val="52A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2B77B6E2-02A8-4410-AFB8-D81D8CD3AE32}"/>
              </a:ext>
            </a:extLst>
          </p:cNvPr>
          <p:cNvSpPr/>
          <p:nvPr/>
        </p:nvSpPr>
        <p:spPr>
          <a:xfrm>
            <a:off x="0" y="9474200"/>
            <a:ext cx="7559675" cy="1217613"/>
          </a:xfrm>
          <a:prstGeom prst="rect">
            <a:avLst/>
          </a:prstGeom>
          <a:gradFill flip="none" rotWithShape="1">
            <a:gsLst>
              <a:gs pos="0">
                <a:srgbClr val="1DA3DA">
                  <a:shade val="30000"/>
                  <a:satMod val="115000"/>
                </a:srgbClr>
              </a:gs>
              <a:gs pos="50000">
                <a:srgbClr val="1DA3DA">
                  <a:shade val="67500"/>
                  <a:satMod val="115000"/>
                </a:srgbClr>
              </a:gs>
              <a:gs pos="100000">
                <a:srgbClr val="1DA3DA">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14FA8047-317C-9E42-8B90-E1EA245DF3F8}"/>
              </a:ext>
            </a:extLst>
          </p:cNvPr>
          <p:cNvSpPr/>
          <p:nvPr/>
        </p:nvSpPr>
        <p:spPr>
          <a:xfrm>
            <a:off x="0" y="0"/>
            <a:ext cx="7559674" cy="208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extLst>
              <a:ext uri="{FF2B5EF4-FFF2-40B4-BE49-F238E27FC236}">
                <a16:creationId xmlns:a16="http://schemas.microsoft.com/office/drawing/2014/main" id="{B04BC5D6-2BB3-694C-860F-322173B90C40}"/>
              </a:ext>
            </a:extLst>
          </p:cNvPr>
          <p:cNvSpPr txBox="1"/>
          <p:nvPr/>
        </p:nvSpPr>
        <p:spPr>
          <a:xfrm>
            <a:off x="2365513" y="11807687"/>
            <a:ext cx="184731" cy="369332"/>
          </a:xfrm>
          <a:prstGeom prst="rect">
            <a:avLst/>
          </a:prstGeom>
          <a:noFill/>
        </p:spPr>
        <p:txBody>
          <a:bodyPr wrap="none" rtlCol="0">
            <a:spAutoFit/>
          </a:bodyPr>
          <a:lstStyle/>
          <a:p>
            <a:endParaRPr lang="fr-FR" dirty="0"/>
          </a:p>
        </p:txBody>
      </p:sp>
      <p:sp>
        <p:nvSpPr>
          <p:cNvPr id="18" name="ZoneTexte 17">
            <a:extLst>
              <a:ext uri="{FF2B5EF4-FFF2-40B4-BE49-F238E27FC236}">
                <a16:creationId xmlns:a16="http://schemas.microsoft.com/office/drawing/2014/main" id="{DE6E33AB-A9F6-1040-BCFA-D597EF5B483D}"/>
              </a:ext>
            </a:extLst>
          </p:cNvPr>
          <p:cNvSpPr txBox="1"/>
          <p:nvPr/>
        </p:nvSpPr>
        <p:spPr>
          <a:xfrm>
            <a:off x="0" y="6725298"/>
            <a:ext cx="1583691" cy="584775"/>
          </a:xfrm>
          <a:prstGeom prst="rect">
            <a:avLst/>
          </a:prstGeom>
          <a:noFill/>
          <a:effectLst>
            <a:outerShdw blurRad="50800" dist="50800" dir="5400000" sx="117000" sy="117000" algn="ctr" rotWithShape="0">
              <a:schemeClr val="tx1">
                <a:lumMod val="75000"/>
                <a:lumOff val="25000"/>
                <a:alpha val="68000"/>
              </a:schemeClr>
            </a:outerShdw>
          </a:effectLst>
        </p:spPr>
        <p:txBody>
          <a:bodyPr wrap="square" rtlCol="0">
            <a:spAutoFit/>
          </a:bodyPr>
          <a:lstStyle/>
          <a:p>
            <a:pPr algn="ctr"/>
            <a:r>
              <a:rPr lang="fr-FR" sz="1400" cap="all" dirty="0">
                <a:solidFill>
                  <a:srgbClr val="20A4DA"/>
                </a:solidFill>
                <a:latin typeface="News Gothic MT"/>
              </a:rPr>
              <a:t>Catalogue</a:t>
            </a:r>
          </a:p>
          <a:p>
            <a:pPr algn="ctr"/>
            <a:r>
              <a:rPr lang="fr-FR" b="1" dirty="0">
                <a:solidFill>
                  <a:srgbClr val="20A4DA"/>
                </a:solidFill>
                <a:latin typeface="News Gothic MT"/>
              </a:rPr>
              <a:t>2024</a:t>
            </a:r>
          </a:p>
        </p:txBody>
      </p:sp>
      <p:sp>
        <p:nvSpPr>
          <p:cNvPr id="21" name="Rectangle 20">
            <a:extLst>
              <a:ext uri="{FF2B5EF4-FFF2-40B4-BE49-F238E27FC236}">
                <a16:creationId xmlns:a16="http://schemas.microsoft.com/office/drawing/2014/main" id="{2B77B6E2-02A8-4410-AFB8-D81D8CD3AE32}"/>
              </a:ext>
            </a:extLst>
          </p:cNvPr>
          <p:cNvSpPr/>
          <p:nvPr/>
        </p:nvSpPr>
        <p:spPr>
          <a:xfrm>
            <a:off x="-1" y="2095500"/>
            <a:ext cx="7559676" cy="1162050"/>
          </a:xfrm>
          <a:prstGeom prst="rect">
            <a:avLst/>
          </a:prstGeom>
          <a:gradFill flip="none" rotWithShape="1">
            <a:gsLst>
              <a:gs pos="0">
                <a:srgbClr val="1DA3DA">
                  <a:shade val="30000"/>
                  <a:satMod val="115000"/>
                </a:srgbClr>
              </a:gs>
              <a:gs pos="50000">
                <a:srgbClr val="1DA3DA">
                  <a:shade val="67500"/>
                  <a:satMod val="115000"/>
                </a:srgbClr>
              </a:gs>
              <a:gs pos="100000">
                <a:srgbClr val="1DA3DA">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effectLst>
                <a:outerShdw blurRad="50800" dist="38100" algn="l" rotWithShape="0">
                  <a:prstClr val="black">
                    <a:alpha val="40000"/>
                  </a:prstClr>
                </a:outerShdw>
              </a:effectLst>
            </a:endParaRPr>
          </a:p>
        </p:txBody>
      </p:sp>
      <p:sp>
        <p:nvSpPr>
          <p:cNvPr id="22" name="ZoneTexte 21">
            <a:extLst>
              <a:ext uri="{FF2B5EF4-FFF2-40B4-BE49-F238E27FC236}">
                <a16:creationId xmlns:a16="http://schemas.microsoft.com/office/drawing/2014/main" id="{CF4518F1-1DFC-4349-AAE2-E719BDB45777}"/>
              </a:ext>
            </a:extLst>
          </p:cNvPr>
          <p:cNvSpPr txBox="1"/>
          <p:nvPr/>
        </p:nvSpPr>
        <p:spPr>
          <a:xfrm>
            <a:off x="0" y="2250440"/>
            <a:ext cx="7559675" cy="892552"/>
          </a:xfrm>
          <a:prstGeom prst="rect">
            <a:avLst/>
          </a:prstGeom>
          <a:noFill/>
        </p:spPr>
        <p:txBody>
          <a:bodyPr wrap="square" rtlCol="0">
            <a:spAutoFit/>
          </a:bodyPr>
          <a:lstStyle/>
          <a:p>
            <a:pPr algn="ctr">
              <a:spcBef>
                <a:spcPts val="600"/>
              </a:spcBef>
              <a:spcAft>
                <a:spcPts val="600"/>
              </a:spcAft>
            </a:pPr>
            <a:r>
              <a:rPr lang="fr-FR" sz="2600" b="1" cap="all" dirty="0">
                <a:solidFill>
                  <a:schemeClr val="bg1"/>
                </a:solidFill>
                <a:effectLst>
                  <a:outerShdw blurRad="50800" dist="38100" algn="l" rotWithShape="0">
                    <a:prstClr val="black">
                      <a:alpha val="40000"/>
                    </a:prstClr>
                  </a:outerShdw>
                </a:effectLst>
                <a:latin typeface="News Gothic MT" panose="020B0604020202020204" pitchFamily="34" charset="0"/>
              </a:rPr>
              <a:t>formations, audits et ETUDES en blanchisserie</a:t>
            </a:r>
          </a:p>
        </p:txBody>
      </p:sp>
      <p:sp>
        <p:nvSpPr>
          <p:cNvPr id="30" name="ZoneTexte 29">
            <a:extLst>
              <a:ext uri="{FF2B5EF4-FFF2-40B4-BE49-F238E27FC236}">
                <a16:creationId xmlns:a16="http://schemas.microsoft.com/office/drawing/2014/main" id="{CF4518F1-1DFC-4349-AAE2-E719BDB45777}"/>
              </a:ext>
            </a:extLst>
          </p:cNvPr>
          <p:cNvSpPr txBox="1"/>
          <p:nvPr/>
        </p:nvSpPr>
        <p:spPr>
          <a:xfrm>
            <a:off x="0" y="5308450"/>
            <a:ext cx="7559675" cy="1354217"/>
          </a:xfrm>
          <a:prstGeom prst="rect">
            <a:avLst/>
          </a:prstGeom>
          <a:noFill/>
        </p:spPr>
        <p:txBody>
          <a:bodyPr wrap="square" rtlCol="0">
            <a:spAutoFit/>
          </a:bodyPr>
          <a:lstStyle/>
          <a:p>
            <a:pPr marL="1435100">
              <a:spcBef>
                <a:spcPts val="600"/>
              </a:spcBef>
              <a:spcAft>
                <a:spcPts val="600"/>
              </a:spcAft>
            </a:pPr>
            <a:r>
              <a:rPr lang="fr-FR" sz="3600" b="1" cap="all" dirty="0">
                <a:ln>
                  <a:solidFill>
                    <a:schemeClr val="tx1"/>
                  </a:solidFill>
                </a:ln>
                <a:solidFill>
                  <a:schemeClr val="bg1"/>
                </a:solidFill>
                <a:effectLst>
                  <a:outerShdw blurRad="38100" dist="38100" dir="2700000" algn="tl">
                    <a:srgbClr val="000000">
                      <a:alpha val="43137"/>
                    </a:srgbClr>
                  </a:outerShdw>
                </a:effectLst>
                <a:latin typeface="News Gothic MT" panose="020B0604020202020204" pitchFamily="34" charset="0"/>
              </a:rPr>
              <a:t>Auditextyl </a:t>
            </a:r>
          </a:p>
          <a:p>
            <a:pPr marL="2057400" defTabSz="508000">
              <a:spcBef>
                <a:spcPts val="600"/>
              </a:spcBef>
              <a:spcAft>
                <a:spcPts val="600"/>
              </a:spcAft>
            </a:pPr>
            <a:r>
              <a:rPr lang="fr-FR" sz="3600" b="1" cap="all" dirty="0">
                <a:ln>
                  <a:solidFill>
                    <a:schemeClr val="tx1"/>
                  </a:solidFill>
                </a:ln>
                <a:solidFill>
                  <a:schemeClr val="bg1"/>
                </a:solidFill>
                <a:effectLst>
                  <a:outerShdw blurRad="38100" dist="38100" dir="2700000" algn="tl">
                    <a:srgbClr val="000000">
                      <a:alpha val="43137"/>
                    </a:srgbClr>
                  </a:outerShdw>
                </a:effectLst>
                <a:latin typeface="News Gothic MT" panose="020B0604020202020204" pitchFamily="34" charset="0"/>
              </a:rPr>
              <a:t>a votre Service </a:t>
            </a:r>
          </a:p>
        </p:txBody>
      </p:sp>
      <p:sp>
        <p:nvSpPr>
          <p:cNvPr id="33" name="ZoneTexte 32">
            <a:extLst>
              <a:ext uri="{FF2B5EF4-FFF2-40B4-BE49-F238E27FC236}">
                <a16:creationId xmlns:a16="http://schemas.microsoft.com/office/drawing/2014/main" id="{DE6E33AB-A9F6-1040-BCFA-D597EF5B483D}"/>
              </a:ext>
            </a:extLst>
          </p:cNvPr>
          <p:cNvSpPr txBox="1"/>
          <p:nvPr/>
        </p:nvSpPr>
        <p:spPr>
          <a:xfrm>
            <a:off x="6379210" y="9946859"/>
            <a:ext cx="982980" cy="338554"/>
          </a:xfrm>
          <a:prstGeom prst="rect">
            <a:avLst/>
          </a:prstGeom>
          <a:noFill/>
          <a:effectLst>
            <a:outerShdw blurRad="50800" dist="50800" dir="5400000" sx="117000" sy="117000" algn="ctr" rotWithShape="0">
              <a:schemeClr val="tx1">
                <a:lumMod val="75000"/>
                <a:lumOff val="25000"/>
                <a:alpha val="68000"/>
              </a:schemeClr>
            </a:outerShdw>
          </a:effectLst>
        </p:spPr>
        <p:txBody>
          <a:bodyPr wrap="square" rtlCol="0">
            <a:spAutoFit/>
          </a:bodyPr>
          <a:lstStyle/>
          <a:p>
            <a:pPr algn="ctr"/>
            <a:r>
              <a:rPr lang="fr-FR" sz="800" b="1" dirty="0">
                <a:solidFill>
                  <a:schemeClr val="bg1"/>
                </a:solidFill>
                <a:latin typeface="News Gothic MT"/>
              </a:rPr>
              <a:t>Etablissement </a:t>
            </a:r>
          </a:p>
          <a:p>
            <a:pPr algn="ctr"/>
            <a:r>
              <a:rPr lang="fr-FR" sz="800" b="1" dirty="0">
                <a:solidFill>
                  <a:schemeClr val="bg1"/>
                </a:solidFill>
                <a:latin typeface="News Gothic MT"/>
              </a:rPr>
              <a:t>certifié</a:t>
            </a:r>
          </a:p>
        </p:txBody>
      </p:sp>
      <p:sp>
        <p:nvSpPr>
          <p:cNvPr id="38" name="Rectangle 37">
            <a:extLst>
              <a:ext uri="{FF2B5EF4-FFF2-40B4-BE49-F238E27FC236}">
                <a16:creationId xmlns:a16="http://schemas.microsoft.com/office/drawing/2014/main" id="{2B77B6E2-02A8-4410-AFB8-D81D8CD3AE32}"/>
              </a:ext>
            </a:extLst>
          </p:cNvPr>
          <p:cNvSpPr/>
          <p:nvPr/>
        </p:nvSpPr>
        <p:spPr>
          <a:xfrm>
            <a:off x="0" y="9467850"/>
            <a:ext cx="7559675"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6" name="Image 25">
            <a:extLst>
              <a:ext uri="{FF2B5EF4-FFF2-40B4-BE49-F238E27FC236}">
                <a16:creationId xmlns:a16="http://schemas.microsoft.com/office/drawing/2014/main" id="{1414D290-7CFA-4F2E-A471-17EFF8A5D64F}"/>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tretch>
            <a:fillRect/>
          </a:stretch>
        </p:blipFill>
        <p:spPr>
          <a:xfrm>
            <a:off x="5226049" y="9247532"/>
            <a:ext cx="1089035" cy="701066"/>
          </a:xfrm>
          <a:prstGeom prst="rect">
            <a:avLst/>
          </a:prstGeom>
          <a:solidFill>
            <a:srgbClr val="FFFFFF">
              <a:shade val="85000"/>
            </a:srgbClr>
          </a:solidFill>
          <a:ln w="88900" cap="sq">
            <a:no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pic>
        <p:nvPicPr>
          <p:cNvPr id="27" name="Image 26">
            <a:extLst>
              <a:ext uri="{FF2B5EF4-FFF2-40B4-BE49-F238E27FC236}">
                <a16:creationId xmlns:a16="http://schemas.microsoft.com/office/drawing/2014/main" id="{8042793A-0524-4CB4-91C8-912F4B8732D0}"/>
              </a:ext>
            </a:extLst>
          </p:cNvPr>
          <p:cNvPicPr>
            <a:picLocks noChangeAspect="1"/>
          </p:cNvPicPr>
          <p:nvPr/>
        </p:nvPicPr>
        <p:blipFill>
          <a:blip r:embed="rId6" cstate="print"/>
          <a:stretch>
            <a:fillRect/>
          </a:stretch>
        </p:blipFill>
        <p:spPr>
          <a:xfrm>
            <a:off x="6517483" y="9226422"/>
            <a:ext cx="701616" cy="701616"/>
          </a:xfrm>
          <a:prstGeom prst="rect">
            <a:avLst/>
          </a:prstGeom>
          <a:effectLst>
            <a:outerShdw blurRad="76200" dir="13500000" sy="23000" kx="1200000" algn="br" rotWithShape="0">
              <a:prstClr val="black">
                <a:alpha val="13000"/>
              </a:prstClr>
            </a:outerShdw>
          </a:effectLst>
        </p:spPr>
      </p:pic>
      <p:grpSp>
        <p:nvGrpSpPr>
          <p:cNvPr id="39" name="Groupe 38">
            <a:extLst>
              <a:ext uri="{FF2B5EF4-FFF2-40B4-BE49-F238E27FC236}">
                <a16:creationId xmlns:a16="http://schemas.microsoft.com/office/drawing/2014/main" id="{C9FFAEB8-DBF6-4DF7-8266-5B4198BB8CC9}"/>
              </a:ext>
            </a:extLst>
          </p:cNvPr>
          <p:cNvGrpSpPr/>
          <p:nvPr/>
        </p:nvGrpSpPr>
        <p:grpSpPr>
          <a:xfrm rot="16380672">
            <a:off x="4115459" y="4420555"/>
            <a:ext cx="4223082" cy="11504289"/>
            <a:chOff x="-3398645" y="4486266"/>
            <a:chExt cx="9151813" cy="9832208"/>
          </a:xfrm>
        </p:grpSpPr>
        <p:sp>
          <p:nvSpPr>
            <p:cNvPr id="40" name="Forme libre 10">
              <a:extLst>
                <a:ext uri="{FF2B5EF4-FFF2-40B4-BE49-F238E27FC236}">
                  <a16:creationId xmlns:a16="http://schemas.microsoft.com/office/drawing/2014/main" id="{4D40297D-218B-4E50-BB65-5B13CB7607DE}"/>
                </a:ext>
              </a:extLst>
            </p:cNvPr>
            <p:cNvSpPr/>
            <p:nvPr/>
          </p:nvSpPr>
          <p:spPr>
            <a:xfrm rot="1226710">
              <a:off x="-2448074"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Forme libre 20">
              <a:extLst>
                <a:ext uri="{FF2B5EF4-FFF2-40B4-BE49-F238E27FC236}">
                  <a16:creationId xmlns:a16="http://schemas.microsoft.com/office/drawing/2014/main" id="{B7762518-99FE-4275-97F1-2481970C84F7}"/>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48" name="Image 47" descr="AUDITEXTYL_LOGO.png"/>
          <p:cNvPicPr>
            <a:picLocks noChangeAspect="1"/>
          </p:cNvPicPr>
          <p:nvPr/>
        </p:nvPicPr>
        <p:blipFill>
          <a:blip r:embed="rId7" cstate="print"/>
          <a:stretch>
            <a:fillRect/>
          </a:stretch>
        </p:blipFill>
        <p:spPr>
          <a:xfrm>
            <a:off x="2888306" y="279400"/>
            <a:ext cx="1723600" cy="1574800"/>
          </a:xfrm>
          <a:prstGeom prst="rect">
            <a:avLst/>
          </a:prstGeom>
        </p:spPr>
      </p:pic>
      <p:pic>
        <p:nvPicPr>
          <p:cNvPr id="3" name="Image 2">
            <a:extLst>
              <a:ext uri="{FF2B5EF4-FFF2-40B4-BE49-F238E27FC236}">
                <a16:creationId xmlns:a16="http://schemas.microsoft.com/office/drawing/2014/main" id="{7522783A-BB67-4046-AA4B-8EC19D90BF02}"/>
              </a:ext>
            </a:extLst>
          </p:cNvPr>
          <p:cNvPicPr>
            <a:picLocks noChangeAspect="1"/>
          </p:cNvPicPr>
          <p:nvPr/>
        </p:nvPicPr>
        <p:blipFill>
          <a:blip r:embed="rId8">
            <a:extLst>
              <a:ext uri="{BEBA8EAE-BF5A-486C-A8C5-ECC9F3942E4B}">
                <a14:imgProps xmlns:a14="http://schemas.microsoft.com/office/drawing/2010/main">
                  <a14:imgLayer>
                    <a14:imgEffect>
                      <a14:sharpenSoften amount="25000"/>
                    </a14:imgEffect>
                    <a14:imgEffect>
                      <a14:colorTemperature colorTemp="5440"/>
                    </a14:imgEffect>
                    <a14:imgEffect>
                      <a14:saturation sat="300000"/>
                    </a14:imgEffect>
                    <a14:imgEffect>
                      <a14:brightnessContrast bright="44000" contrast="46000"/>
                    </a14:imgEffect>
                  </a14:imgLayer>
                </a14:imgProps>
              </a:ext>
              <a:ext uri="{28A0092B-C50C-407E-A947-70E740481C1C}">
                <a14:useLocalDpi xmlns:a14="http://schemas.microsoft.com/office/drawing/2010/main" val="0"/>
              </a:ext>
            </a:extLst>
          </a:blip>
          <a:stretch>
            <a:fillRect/>
          </a:stretch>
        </p:blipFill>
        <p:spPr>
          <a:xfrm rot="20805959">
            <a:off x="295299" y="3332786"/>
            <a:ext cx="2088035" cy="1878970"/>
          </a:xfrm>
          <a:prstGeom prst="rect">
            <a:avLst/>
          </a:prstGeom>
        </p:spPr>
      </p:pic>
      <p:sp>
        <p:nvSpPr>
          <p:cNvPr id="20" name="Rectangle 19">
            <a:hlinkClick r:id="rId9"/>
            <a:extLst>
              <a:ext uri="{FF2B5EF4-FFF2-40B4-BE49-F238E27FC236}">
                <a16:creationId xmlns:a16="http://schemas.microsoft.com/office/drawing/2014/main" id="{9DA2A398-CDCC-6C40-9C48-29AD9F83EC25}"/>
              </a:ext>
            </a:extLst>
          </p:cNvPr>
          <p:cNvSpPr/>
          <p:nvPr/>
        </p:nvSpPr>
        <p:spPr>
          <a:xfrm>
            <a:off x="0" y="9899015"/>
            <a:ext cx="7559675"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chemeClr val="bg1"/>
                </a:solidFill>
                <a:latin typeface="News Gothic MT"/>
              </a:rPr>
              <a:t>www.auditextyl.com</a:t>
            </a:r>
            <a:endParaRPr lang="fr-FR" b="1" dirty="0">
              <a:solidFill>
                <a:schemeClr val="bg1"/>
              </a:solidFill>
              <a:latin typeface="News Gothic MT"/>
            </a:endParaRPr>
          </a:p>
          <a:p>
            <a:pPr algn="ctr"/>
            <a:r>
              <a:rPr lang="fr-FR" sz="1100" dirty="0">
                <a:solidFill>
                  <a:schemeClr val="bg1"/>
                </a:solidFill>
                <a:latin typeface="News Gothic MT"/>
              </a:rPr>
              <a:t>04  28 29 69 00 - </a:t>
            </a:r>
            <a:r>
              <a:rPr lang="fr-FR" sz="1100" dirty="0" err="1">
                <a:solidFill>
                  <a:schemeClr val="bg1"/>
                </a:solidFill>
                <a:latin typeface="News Gothic MT"/>
              </a:rPr>
              <a:t>secretariat@auditextyl.com</a:t>
            </a:r>
            <a:endParaRPr lang="fr-FR" sz="1100" dirty="0">
              <a:solidFill>
                <a:schemeClr val="bg1"/>
              </a:solidFill>
              <a:latin typeface="News Gothic MT"/>
            </a:endParaRPr>
          </a:p>
        </p:txBody>
      </p:sp>
    </p:spTree>
    <p:extLst>
      <p:ext uri="{BB962C8B-B14F-4D97-AF65-F5344CB8AC3E}">
        <p14:creationId xmlns:p14="http://schemas.microsoft.com/office/powerpoint/2010/main" val="127268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3C59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4262" y="0"/>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PRESTATIONS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10</a:t>
            </a:r>
          </a:p>
        </p:txBody>
      </p:sp>
      <p:cxnSp>
        <p:nvCxnSpPr>
          <p:cNvPr id="9" name="Connecteur droit 8">
            <a:extLst>
              <a:ext uri="{FF2B5EF4-FFF2-40B4-BE49-F238E27FC236}">
                <a16:creationId xmlns:a16="http://schemas.microsoft.com/office/drawing/2014/main" id="{5D0D59DE-CB52-6A46-9C6E-A44CD41090F7}"/>
              </a:ext>
            </a:extLst>
          </p:cNvPr>
          <p:cNvCxnSpPr>
            <a:cxnSpLocks/>
          </p:cNvCxnSpPr>
          <p:nvPr/>
        </p:nvCxnSpPr>
        <p:spPr>
          <a:xfrm>
            <a:off x="4633273" y="2600057"/>
            <a:ext cx="0" cy="5060583"/>
          </a:xfrm>
          <a:prstGeom prst="line">
            <a:avLst/>
          </a:prstGeom>
          <a:ln>
            <a:solidFill>
              <a:srgbClr val="E8B071">
                <a:alpha val="60000"/>
              </a:srgbClr>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10A4ECBE-03F7-CA4D-A73A-383F4A3CF1EA}"/>
              </a:ext>
            </a:extLst>
          </p:cNvPr>
          <p:cNvSpPr txBox="1"/>
          <p:nvPr/>
        </p:nvSpPr>
        <p:spPr>
          <a:xfrm>
            <a:off x="4780006" y="5201128"/>
            <a:ext cx="1958659" cy="1092607"/>
          </a:xfrm>
          <a:prstGeom prst="rect">
            <a:avLst/>
          </a:prstGeom>
          <a:solidFill>
            <a:schemeClr val="bg1">
              <a:lumMod val="85000"/>
            </a:schemeClr>
          </a:solidFill>
        </p:spPr>
        <p:txBody>
          <a:bodyPr wrap="square" rtlCol="0">
            <a:spAutoFit/>
          </a:bodyPr>
          <a:lstStyle/>
          <a:p>
            <a:pPr>
              <a:spcAft>
                <a:spcPts val="600"/>
              </a:spcAft>
            </a:pPr>
            <a:r>
              <a:rPr lang="fr-FR" sz="1200" dirty="0"/>
              <a:t>	</a:t>
            </a:r>
            <a:r>
              <a:rPr lang="fr-FR" sz="1200" b="1" dirty="0"/>
              <a:t>Public</a:t>
            </a:r>
            <a:r>
              <a:rPr lang="fr-FR" sz="1200" dirty="0"/>
              <a:t> </a:t>
            </a:r>
          </a:p>
          <a:p>
            <a:r>
              <a:rPr lang="fr-FR" sz="1200" dirty="0"/>
              <a:t>Ouvrier de production</a:t>
            </a:r>
          </a:p>
          <a:p>
            <a:r>
              <a:rPr lang="fr-FR" sz="1200" dirty="0"/>
              <a:t>Opérateur en blanchisserie</a:t>
            </a:r>
          </a:p>
          <a:p>
            <a:r>
              <a:rPr lang="fr-FR" sz="1200" dirty="0"/>
              <a:t>Responsable de production</a:t>
            </a:r>
          </a:p>
          <a:p>
            <a:r>
              <a:rPr lang="fr-FR" sz="1200" dirty="0"/>
              <a:t>Animateur qualité</a:t>
            </a:r>
          </a:p>
        </p:txBody>
      </p:sp>
      <p:sp>
        <p:nvSpPr>
          <p:cNvPr id="43" name="ZoneTexte 42">
            <a:extLst>
              <a:ext uri="{FF2B5EF4-FFF2-40B4-BE49-F238E27FC236}">
                <a16:creationId xmlns:a16="http://schemas.microsoft.com/office/drawing/2014/main" id="{78A7F477-DD08-3444-A4A2-66B5AE622BC7}"/>
              </a:ext>
            </a:extLst>
          </p:cNvPr>
          <p:cNvSpPr txBox="1"/>
          <p:nvPr/>
        </p:nvSpPr>
        <p:spPr>
          <a:xfrm>
            <a:off x="4781006" y="2522827"/>
            <a:ext cx="1931094" cy="244682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600" b="1" dirty="0"/>
              <a:t>	</a:t>
            </a:r>
            <a:r>
              <a:rPr lang="fr-FR" sz="1200" b="1" dirty="0"/>
              <a:t>Proposition d’études</a:t>
            </a:r>
            <a:endParaRPr lang="fr-FR" sz="1200" dirty="0"/>
          </a:p>
          <a:p>
            <a:pPr marL="171450" indent="-171450">
              <a:buFont typeface="Arial" panose="020B0604020202020204" pitchFamily="34" charset="0"/>
              <a:buChar char="•"/>
            </a:pPr>
            <a:r>
              <a:rPr lang="fr-FR" sz="1100" dirty="0"/>
              <a:t>Analyse sur site des espaces disponibles</a:t>
            </a:r>
          </a:p>
          <a:p>
            <a:pPr marL="171450" indent="-171450">
              <a:buFont typeface="Arial" panose="020B0604020202020204" pitchFamily="34" charset="0"/>
              <a:buChar char="•"/>
            </a:pPr>
            <a:r>
              <a:rPr lang="fr-FR" sz="1100" dirty="0"/>
              <a:t>Analyse  sur site des parcs textiles concernés</a:t>
            </a:r>
          </a:p>
          <a:p>
            <a:pPr marL="171450" indent="-171450">
              <a:buFont typeface="Arial" panose="020B0604020202020204" pitchFamily="34" charset="0"/>
              <a:buChar char="•"/>
            </a:pPr>
            <a:r>
              <a:rPr lang="fr-FR" sz="1100" dirty="0"/>
              <a:t>Détermination des obligations contractuelles entre les établissements</a:t>
            </a:r>
          </a:p>
          <a:p>
            <a:pPr marL="171450" indent="-171450">
              <a:buFont typeface="Arial" panose="020B0604020202020204" pitchFamily="34" charset="0"/>
              <a:buChar char="•"/>
            </a:pPr>
            <a:r>
              <a:rPr lang="fr-FR" sz="1100" dirty="0"/>
              <a:t>Détermination des surfaces nécessaires par zone</a:t>
            </a:r>
          </a:p>
          <a:p>
            <a:pPr marL="171450" indent="-171450">
              <a:buFont typeface="Arial" panose="020B0604020202020204" pitchFamily="34" charset="0"/>
              <a:buChar char="•"/>
            </a:pPr>
            <a:r>
              <a:rPr lang="fr-FR" sz="1100" dirty="0"/>
              <a:t>Détermination du nombre d’opérateurs utiles par zone et par fonction</a:t>
            </a:r>
          </a:p>
        </p:txBody>
      </p:sp>
      <p:sp>
        <p:nvSpPr>
          <p:cNvPr id="46" name="Rectangle 45">
            <a:extLst>
              <a:ext uri="{FF2B5EF4-FFF2-40B4-BE49-F238E27FC236}">
                <a16:creationId xmlns:a16="http://schemas.microsoft.com/office/drawing/2014/main" id="{A40C31F6-7049-FB4B-BDFE-80050042D7A3}"/>
              </a:ext>
            </a:extLst>
          </p:cNvPr>
          <p:cNvSpPr/>
          <p:nvPr/>
        </p:nvSpPr>
        <p:spPr>
          <a:xfrm>
            <a:off x="1" y="1481279"/>
            <a:ext cx="4154580" cy="709361"/>
          </a:xfrm>
          <a:prstGeom prst="rect">
            <a:avLst/>
          </a:prstGeom>
          <a:solidFill>
            <a:srgbClr val="53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0F0EF5A-AC93-4D08-81EF-57C930A45C94}"/>
              </a:ext>
            </a:extLst>
          </p:cNvPr>
          <p:cNvSpPr txBox="1"/>
          <p:nvPr/>
        </p:nvSpPr>
        <p:spPr>
          <a:xfrm>
            <a:off x="647699" y="1474904"/>
            <a:ext cx="4719431" cy="707886"/>
          </a:xfrm>
          <a:prstGeom prst="rect">
            <a:avLst/>
          </a:prstGeom>
          <a:noFill/>
          <a:ln>
            <a:noFill/>
          </a:ln>
        </p:spPr>
        <p:txBody>
          <a:bodyPr wrap="square" rtlCol="0">
            <a:spAutoFit/>
          </a:bodyPr>
          <a:lstStyle/>
          <a:p>
            <a:r>
              <a:rPr lang="fr-FR" sz="20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MISE EN PLACE DU SYSTÈME DOCUMENTAIRE RABC 2016</a:t>
            </a:r>
          </a:p>
        </p:txBody>
      </p:sp>
      <p:sp>
        <p:nvSpPr>
          <p:cNvPr id="47" name="ZoneTexte 46">
            <a:extLst>
              <a:ext uri="{FF2B5EF4-FFF2-40B4-BE49-F238E27FC236}">
                <a16:creationId xmlns:a16="http://schemas.microsoft.com/office/drawing/2014/main" id="{1B466B6A-33BA-2345-96D8-CC5A63AFD6EE}"/>
              </a:ext>
            </a:extLst>
          </p:cNvPr>
          <p:cNvSpPr txBox="1"/>
          <p:nvPr/>
        </p:nvSpPr>
        <p:spPr>
          <a:xfrm>
            <a:off x="4806570" y="6527107"/>
            <a:ext cx="1932095" cy="877163"/>
          </a:xfrm>
          <a:prstGeom prst="rect">
            <a:avLst/>
          </a:prstGeom>
          <a:solidFill>
            <a:schemeClr val="bg1">
              <a:lumMod val="85000"/>
            </a:schemeClr>
          </a:solidFill>
        </p:spPr>
        <p:txBody>
          <a:bodyPr wrap="square" rtlCol="0">
            <a:spAutoFit/>
          </a:bodyPr>
          <a:lstStyle/>
          <a:p>
            <a:pPr marL="9525">
              <a:spcAft>
                <a:spcPts val="600"/>
              </a:spcAft>
              <a:tabLst>
                <a:tab pos="304800" algn="l"/>
              </a:tabLst>
            </a:pPr>
            <a:r>
              <a:rPr lang="fr-FR" sz="1200" b="1" dirty="0"/>
              <a:t>	Etablissements concernés</a:t>
            </a:r>
          </a:p>
          <a:p>
            <a:pPr>
              <a:buClr>
                <a:srgbClr val="52AED7"/>
              </a:buClr>
            </a:pPr>
            <a:r>
              <a:rPr lang="fr-FR" sz="1100" dirty="0"/>
              <a:t>CH | CHU | EHPAD | ESAT | IME | FAM | MAS |EA</a:t>
            </a:r>
          </a:p>
        </p:txBody>
      </p:sp>
      <p:pic>
        <p:nvPicPr>
          <p:cNvPr id="8" name="Graphique 7" descr="Ampoule">
            <a:extLst>
              <a:ext uri="{FF2B5EF4-FFF2-40B4-BE49-F238E27FC236}">
                <a16:creationId xmlns:a16="http://schemas.microsoft.com/office/drawing/2014/main" id="{0516B9CC-EAF9-4054-A171-9CD681F5C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2683" y="2559378"/>
            <a:ext cx="264588" cy="264588"/>
          </a:xfrm>
          <a:prstGeom prst="rect">
            <a:avLst/>
          </a:prstGeom>
        </p:spPr>
      </p:pic>
      <p:pic>
        <p:nvPicPr>
          <p:cNvPr id="13" name="Graphique 12" descr="Utilisateur">
            <a:extLst>
              <a:ext uri="{FF2B5EF4-FFF2-40B4-BE49-F238E27FC236}">
                <a16:creationId xmlns:a16="http://schemas.microsoft.com/office/drawing/2014/main" id="{60D20E2A-7202-4DB5-803D-A66D45F82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0777" y="5214664"/>
            <a:ext cx="266400" cy="266400"/>
          </a:xfrm>
          <a:prstGeom prst="rect">
            <a:avLst/>
          </a:prstGeom>
        </p:spPr>
      </p:pic>
      <p:pic>
        <p:nvPicPr>
          <p:cNvPr id="15" name="Graphique 14" descr="Maison">
            <a:extLst>
              <a:ext uri="{FF2B5EF4-FFF2-40B4-BE49-F238E27FC236}">
                <a16:creationId xmlns:a16="http://schemas.microsoft.com/office/drawing/2014/main" id="{243497C0-CFC5-4A7C-9F10-C01F1EEC17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18342" y="6533100"/>
            <a:ext cx="266400" cy="266400"/>
          </a:xfrm>
          <a:prstGeom prst="rect">
            <a:avLst/>
          </a:prstGeom>
        </p:spPr>
      </p:pic>
      <p:sp>
        <p:nvSpPr>
          <p:cNvPr id="6" name="ZoneTexte 5">
            <a:extLst>
              <a:ext uri="{FF2B5EF4-FFF2-40B4-BE49-F238E27FC236}">
                <a16:creationId xmlns:a16="http://schemas.microsoft.com/office/drawing/2014/main" id="{BA204035-8598-4D98-B417-D6C8756F418B}"/>
              </a:ext>
            </a:extLst>
          </p:cNvPr>
          <p:cNvSpPr txBox="1"/>
          <p:nvPr/>
        </p:nvSpPr>
        <p:spPr>
          <a:xfrm>
            <a:off x="647699" y="2548176"/>
            <a:ext cx="3963539" cy="4914166"/>
          </a:xfrm>
          <a:prstGeom prst="rect">
            <a:avLst/>
          </a:prstGeom>
          <a:noFill/>
        </p:spPr>
        <p:txBody>
          <a:bodyPr wrap="square" rtlCol="0">
            <a:spAutoFit/>
          </a:bodyPr>
          <a:lstStyle/>
          <a:p>
            <a:pPr algn="just">
              <a:lnSpc>
                <a:spcPts val="2000"/>
              </a:lnSpc>
              <a:spcBef>
                <a:spcPts val="600"/>
              </a:spcBef>
              <a:spcAft>
                <a:spcPts val="1800"/>
              </a:spcAft>
            </a:pPr>
            <a:r>
              <a:rPr lang="fr-FR" sz="1400" dirty="0"/>
              <a:t>Lorsque la blanchisserie fonctionne et que l’organisation est au point, il est nécessaire de déployer les outils de traçabilité RABC (</a:t>
            </a:r>
            <a:r>
              <a:rPr lang="fr-FR" sz="1400" b="1" dirty="0"/>
              <a:t>Risk – Analysis – Biocontamination – Control system</a:t>
            </a:r>
            <a:r>
              <a:rPr lang="fr-FR" sz="1400" dirty="0"/>
              <a:t>) à travers la mise en place de différentes mesures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 manuel RABC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 journal RABC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outils d’auto évaluation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prélèvements microbiologiques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La sensibilisation au passage de la notion de propreté olfactive à microbienne</a:t>
            </a:r>
          </a:p>
          <a:p>
            <a:pPr marL="409575" lvl="1" indent="-312738">
              <a:spcBef>
                <a:spcPts val="600"/>
              </a:spcBef>
              <a:spcAft>
                <a:spcPts val="1800"/>
              </a:spcAft>
              <a:buClr>
                <a:srgbClr val="46A8DA"/>
              </a:buClr>
              <a:buSzPct val="120000"/>
              <a:buFont typeface="Arial" panose="020B0604020202020204" pitchFamily="34" charset="0"/>
              <a:buChar char="•"/>
            </a:pPr>
            <a:r>
              <a:rPr lang="fr-FR" sz="1400" dirty="0"/>
              <a:t>La formation des auditeurs internes</a:t>
            </a:r>
          </a:p>
          <a:p>
            <a:pPr marL="96837" lvl="1">
              <a:spcBef>
                <a:spcPts val="600"/>
              </a:spcBef>
              <a:spcAft>
                <a:spcPts val="600"/>
              </a:spcAft>
              <a:buClr>
                <a:srgbClr val="46A8DA"/>
              </a:buClr>
              <a:buSzPct val="120000"/>
            </a:pPr>
            <a:r>
              <a:rPr lang="fr-FR" sz="1400" dirty="0"/>
              <a:t>Au terme de la mission, si le client rempli les conditions, Auditextyl lui remet une attestation annuelle de Qualification RABC.</a:t>
            </a:r>
          </a:p>
        </p:txBody>
      </p:sp>
      <p:pic>
        <p:nvPicPr>
          <p:cNvPr id="23" name="Image 22">
            <a:extLst>
              <a:ext uri="{FF2B5EF4-FFF2-40B4-BE49-F238E27FC236}">
                <a16:creationId xmlns:a16="http://schemas.microsoft.com/office/drawing/2014/main" id="{7134B7A8-9422-6249-89A5-D7C03591124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0988" r="756" b="28210"/>
          <a:stretch/>
        </p:blipFill>
        <p:spPr>
          <a:xfrm>
            <a:off x="1863523" y="7971085"/>
            <a:ext cx="3498781" cy="1790936"/>
          </a:xfrm>
          <a:prstGeom prst="rect">
            <a:avLst/>
          </a:prstGeom>
        </p:spPr>
      </p:pic>
      <p:sp>
        <p:nvSpPr>
          <p:cNvPr id="22" name="ZoneTexte 21">
            <a:extLst>
              <a:ext uri="{FF2B5EF4-FFF2-40B4-BE49-F238E27FC236}">
                <a16:creationId xmlns:a16="http://schemas.microsoft.com/office/drawing/2014/main" id="{6EC5E2D9-E91E-4EFA-8E8C-B09CDAB083AE}"/>
              </a:ext>
            </a:extLst>
          </p:cNvPr>
          <p:cNvSpPr txBox="1"/>
          <p:nvPr/>
        </p:nvSpPr>
        <p:spPr>
          <a:xfrm>
            <a:off x="4802623" y="7643003"/>
            <a:ext cx="1968650" cy="523220"/>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b="1" dirty="0"/>
              <a:t>        Tarif : </a:t>
            </a:r>
          </a:p>
          <a:p>
            <a:pPr>
              <a:spcAft>
                <a:spcPts val="600"/>
              </a:spcAft>
              <a:tabLst>
                <a:tab pos="304800" algn="l"/>
              </a:tabLst>
            </a:pPr>
            <a:r>
              <a:rPr lang="fr-FR" sz="1100" dirty="0"/>
              <a:t>Sur devis personnalisé</a:t>
            </a:r>
          </a:p>
        </p:txBody>
      </p:sp>
      <p:pic>
        <p:nvPicPr>
          <p:cNvPr id="24" name="Graphique 23" descr="Euro avec un remplissage uni">
            <a:extLst>
              <a:ext uri="{FF2B5EF4-FFF2-40B4-BE49-F238E27FC236}">
                <a16:creationId xmlns:a16="http://schemas.microsoft.com/office/drawing/2014/main" id="{6AFD75C4-2B0B-424A-AB03-768A825F75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62860" y="7662586"/>
            <a:ext cx="220575" cy="220575"/>
          </a:xfrm>
          <a:prstGeom prst="rect">
            <a:avLst/>
          </a:prstGeom>
        </p:spPr>
      </p:pic>
    </p:spTree>
    <p:extLst>
      <p:ext uri="{BB962C8B-B14F-4D97-AF65-F5344CB8AC3E}">
        <p14:creationId xmlns:p14="http://schemas.microsoft.com/office/powerpoint/2010/main" val="406224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3C59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0" y="0"/>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PRESTATIONS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11</a:t>
            </a:r>
          </a:p>
        </p:txBody>
      </p:sp>
      <p:cxnSp>
        <p:nvCxnSpPr>
          <p:cNvPr id="9" name="Connecteur droit 8">
            <a:extLst>
              <a:ext uri="{FF2B5EF4-FFF2-40B4-BE49-F238E27FC236}">
                <a16:creationId xmlns:a16="http://schemas.microsoft.com/office/drawing/2014/main" id="{5D0D59DE-CB52-6A46-9C6E-A44CD41090F7}"/>
              </a:ext>
            </a:extLst>
          </p:cNvPr>
          <p:cNvCxnSpPr>
            <a:cxnSpLocks/>
          </p:cNvCxnSpPr>
          <p:nvPr/>
        </p:nvCxnSpPr>
        <p:spPr>
          <a:xfrm>
            <a:off x="4633273" y="2600057"/>
            <a:ext cx="0" cy="5060583"/>
          </a:xfrm>
          <a:prstGeom prst="line">
            <a:avLst/>
          </a:prstGeom>
          <a:ln>
            <a:solidFill>
              <a:srgbClr val="E8B071">
                <a:alpha val="60000"/>
              </a:srgbClr>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10A4ECBE-03F7-CA4D-A73A-383F4A3CF1EA}"/>
              </a:ext>
            </a:extLst>
          </p:cNvPr>
          <p:cNvSpPr txBox="1"/>
          <p:nvPr/>
        </p:nvSpPr>
        <p:spPr>
          <a:xfrm>
            <a:off x="4781006" y="5516191"/>
            <a:ext cx="1977588" cy="723275"/>
          </a:xfrm>
          <a:prstGeom prst="rect">
            <a:avLst/>
          </a:prstGeom>
          <a:solidFill>
            <a:schemeClr val="bg1">
              <a:lumMod val="85000"/>
            </a:schemeClr>
          </a:solidFill>
        </p:spPr>
        <p:txBody>
          <a:bodyPr wrap="square" rtlCol="0">
            <a:spAutoFit/>
          </a:bodyPr>
          <a:lstStyle/>
          <a:p>
            <a:pPr>
              <a:spcAft>
                <a:spcPts val="600"/>
              </a:spcAft>
            </a:pPr>
            <a:r>
              <a:rPr lang="fr-FR" sz="1200" dirty="0"/>
              <a:t>	</a:t>
            </a:r>
            <a:r>
              <a:rPr lang="fr-FR" sz="1200" b="1" dirty="0"/>
              <a:t>Public</a:t>
            </a:r>
            <a:r>
              <a:rPr lang="fr-FR" sz="1200" dirty="0"/>
              <a:t> </a:t>
            </a:r>
          </a:p>
          <a:p>
            <a:r>
              <a:rPr lang="fr-FR" sz="1200" dirty="0"/>
              <a:t>Ouvrier de production</a:t>
            </a:r>
          </a:p>
          <a:p>
            <a:r>
              <a:rPr lang="fr-FR" sz="1200" dirty="0"/>
              <a:t>Opérateur en blanchisserie</a:t>
            </a:r>
          </a:p>
        </p:txBody>
      </p:sp>
      <p:sp>
        <p:nvSpPr>
          <p:cNvPr id="43" name="ZoneTexte 42">
            <a:extLst>
              <a:ext uri="{FF2B5EF4-FFF2-40B4-BE49-F238E27FC236}">
                <a16:creationId xmlns:a16="http://schemas.microsoft.com/office/drawing/2014/main" id="{78A7F477-DD08-3444-A4A2-66B5AE622BC7}"/>
              </a:ext>
            </a:extLst>
          </p:cNvPr>
          <p:cNvSpPr txBox="1"/>
          <p:nvPr/>
        </p:nvSpPr>
        <p:spPr>
          <a:xfrm>
            <a:off x="4781006" y="2725754"/>
            <a:ext cx="1931094" cy="244682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600" b="1" dirty="0"/>
              <a:t>	</a:t>
            </a:r>
            <a:r>
              <a:rPr lang="fr-FR" sz="1200" b="1" dirty="0"/>
              <a:t>Proposition d’études</a:t>
            </a:r>
            <a:endParaRPr lang="fr-FR" sz="1200" dirty="0"/>
          </a:p>
          <a:p>
            <a:pPr marL="171450" indent="-171450">
              <a:buFont typeface="Arial" panose="020B0604020202020204" pitchFamily="34" charset="0"/>
              <a:buChar char="•"/>
            </a:pPr>
            <a:r>
              <a:rPr lang="fr-FR" sz="1100" dirty="0"/>
              <a:t>Analyse sur site des espaces disponibles</a:t>
            </a:r>
          </a:p>
          <a:p>
            <a:pPr marL="171450" indent="-171450">
              <a:buFont typeface="Arial" panose="020B0604020202020204" pitchFamily="34" charset="0"/>
              <a:buChar char="•"/>
            </a:pPr>
            <a:r>
              <a:rPr lang="fr-FR" sz="1100" dirty="0"/>
              <a:t>Analyse  sur site des parcs textiles concernés</a:t>
            </a:r>
          </a:p>
          <a:p>
            <a:pPr marL="171450" indent="-171450">
              <a:buFont typeface="Arial" panose="020B0604020202020204" pitchFamily="34" charset="0"/>
              <a:buChar char="•"/>
            </a:pPr>
            <a:r>
              <a:rPr lang="fr-FR" sz="1100" dirty="0"/>
              <a:t>Détermination des obligations contractuelles entre les établissements</a:t>
            </a:r>
          </a:p>
          <a:p>
            <a:pPr marL="171450" indent="-171450">
              <a:buFont typeface="Arial" panose="020B0604020202020204" pitchFamily="34" charset="0"/>
              <a:buChar char="•"/>
            </a:pPr>
            <a:r>
              <a:rPr lang="fr-FR" sz="1100" dirty="0"/>
              <a:t>Détermination des surfaces nécessaires par zone</a:t>
            </a:r>
          </a:p>
          <a:p>
            <a:pPr marL="171450" indent="-171450">
              <a:buFont typeface="Arial" panose="020B0604020202020204" pitchFamily="34" charset="0"/>
              <a:buChar char="•"/>
            </a:pPr>
            <a:r>
              <a:rPr lang="fr-FR" sz="1100" dirty="0"/>
              <a:t>Détermination du nombre d’opérateurs utiles par zone et par fonction</a:t>
            </a:r>
          </a:p>
        </p:txBody>
      </p:sp>
      <p:sp>
        <p:nvSpPr>
          <p:cNvPr id="46" name="Rectangle 45">
            <a:extLst>
              <a:ext uri="{FF2B5EF4-FFF2-40B4-BE49-F238E27FC236}">
                <a16:creationId xmlns:a16="http://schemas.microsoft.com/office/drawing/2014/main" id="{A40C31F6-7049-FB4B-BDFE-80050042D7A3}"/>
              </a:ext>
            </a:extLst>
          </p:cNvPr>
          <p:cNvSpPr/>
          <p:nvPr/>
        </p:nvSpPr>
        <p:spPr>
          <a:xfrm>
            <a:off x="0" y="1481279"/>
            <a:ext cx="4611237" cy="433491"/>
          </a:xfrm>
          <a:prstGeom prst="rect">
            <a:avLst/>
          </a:prstGeom>
          <a:solidFill>
            <a:srgbClr val="53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0F0EF5A-AC93-4D08-81EF-57C930A45C94}"/>
              </a:ext>
            </a:extLst>
          </p:cNvPr>
          <p:cNvSpPr txBox="1"/>
          <p:nvPr/>
        </p:nvSpPr>
        <p:spPr>
          <a:xfrm>
            <a:off x="647699" y="1514660"/>
            <a:ext cx="4719431" cy="400110"/>
          </a:xfrm>
          <a:prstGeom prst="rect">
            <a:avLst/>
          </a:prstGeom>
          <a:noFill/>
          <a:ln>
            <a:noFill/>
          </a:ln>
        </p:spPr>
        <p:txBody>
          <a:bodyPr wrap="square" rtlCol="0">
            <a:spAutoFit/>
          </a:bodyPr>
          <a:lstStyle/>
          <a:p>
            <a:r>
              <a:rPr lang="fr-FR" sz="20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ERGONOMIE EN BLANCHISSERIE</a:t>
            </a:r>
          </a:p>
        </p:txBody>
      </p:sp>
      <p:sp>
        <p:nvSpPr>
          <p:cNvPr id="47" name="ZoneTexte 46">
            <a:extLst>
              <a:ext uri="{FF2B5EF4-FFF2-40B4-BE49-F238E27FC236}">
                <a16:creationId xmlns:a16="http://schemas.microsoft.com/office/drawing/2014/main" id="{1B466B6A-33BA-2345-96D8-CC5A63AFD6EE}"/>
              </a:ext>
            </a:extLst>
          </p:cNvPr>
          <p:cNvSpPr txBox="1"/>
          <p:nvPr/>
        </p:nvSpPr>
        <p:spPr>
          <a:xfrm>
            <a:off x="4780006" y="6587411"/>
            <a:ext cx="1932095" cy="877163"/>
          </a:xfrm>
          <a:prstGeom prst="rect">
            <a:avLst/>
          </a:prstGeom>
          <a:solidFill>
            <a:schemeClr val="bg1">
              <a:lumMod val="85000"/>
            </a:schemeClr>
          </a:solidFill>
        </p:spPr>
        <p:txBody>
          <a:bodyPr wrap="square" rtlCol="0">
            <a:spAutoFit/>
          </a:bodyPr>
          <a:lstStyle/>
          <a:p>
            <a:pPr marL="9525">
              <a:spcAft>
                <a:spcPts val="600"/>
              </a:spcAft>
              <a:tabLst>
                <a:tab pos="304800" algn="l"/>
              </a:tabLst>
            </a:pPr>
            <a:r>
              <a:rPr lang="fr-FR" sz="1200" b="1" dirty="0"/>
              <a:t>	Etablissements concernés</a:t>
            </a:r>
          </a:p>
          <a:p>
            <a:pPr>
              <a:buClr>
                <a:srgbClr val="52AED7"/>
              </a:buClr>
            </a:pPr>
            <a:r>
              <a:rPr lang="fr-FR" sz="1100" dirty="0"/>
              <a:t>CH | CHU | EHPAD | ESAT | IME | FAM | MAS |EA</a:t>
            </a:r>
          </a:p>
        </p:txBody>
      </p:sp>
      <p:pic>
        <p:nvPicPr>
          <p:cNvPr id="8" name="Graphique 7" descr="Ampoule">
            <a:extLst>
              <a:ext uri="{FF2B5EF4-FFF2-40B4-BE49-F238E27FC236}">
                <a16:creationId xmlns:a16="http://schemas.microsoft.com/office/drawing/2014/main" id="{0516B9CC-EAF9-4054-A171-9CD681F5C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2683" y="2762305"/>
            <a:ext cx="264588" cy="264588"/>
          </a:xfrm>
          <a:prstGeom prst="rect">
            <a:avLst/>
          </a:prstGeom>
        </p:spPr>
      </p:pic>
      <p:pic>
        <p:nvPicPr>
          <p:cNvPr id="13" name="Graphique 12" descr="Utilisateur">
            <a:extLst>
              <a:ext uri="{FF2B5EF4-FFF2-40B4-BE49-F238E27FC236}">
                <a16:creationId xmlns:a16="http://schemas.microsoft.com/office/drawing/2014/main" id="{60D20E2A-7202-4DB5-803D-A66D45F82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1777" y="5529727"/>
            <a:ext cx="266400" cy="266400"/>
          </a:xfrm>
          <a:prstGeom prst="rect">
            <a:avLst/>
          </a:prstGeom>
        </p:spPr>
      </p:pic>
      <p:pic>
        <p:nvPicPr>
          <p:cNvPr id="15" name="Graphique 14" descr="Maison">
            <a:extLst>
              <a:ext uri="{FF2B5EF4-FFF2-40B4-BE49-F238E27FC236}">
                <a16:creationId xmlns:a16="http://schemas.microsoft.com/office/drawing/2014/main" id="{243497C0-CFC5-4A7C-9F10-C01F1EEC17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1778" y="6585493"/>
            <a:ext cx="266400" cy="266400"/>
          </a:xfrm>
          <a:prstGeom prst="rect">
            <a:avLst/>
          </a:prstGeom>
        </p:spPr>
      </p:pic>
      <p:sp>
        <p:nvSpPr>
          <p:cNvPr id="6" name="ZoneTexte 5">
            <a:extLst>
              <a:ext uri="{FF2B5EF4-FFF2-40B4-BE49-F238E27FC236}">
                <a16:creationId xmlns:a16="http://schemas.microsoft.com/office/drawing/2014/main" id="{BA204035-8598-4D98-B417-D6C8756F418B}"/>
              </a:ext>
            </a:extLst>
          </p:cNvPr>
          <p:cNvSpPr txBox="1"/>
          <p:nvPr/>
        </p:nvSpPr>
        <p:spPr>
          <a:xfrm>
            <a:off x="647699" y="2548176"/>
            <a:ext cx="3963539" cy="4247317"/>
          </a:xfrm>
          <a:prstGeom prst="rect">
            <a:avLst/>
          </a:prstGeom>
          <a:noFill/>
        </p:spPr>
        <p:txBody>
          <a:bodyPr wrap="square" rtlCol="0">
            <a:spAutoFit/>
          </a:bodyPr>
          <a:lstStyle/>
          <a:p>
            <a:pPr algn="just">
              <a:spcBef>
                <a:spcPts val="600"/>
              </a:spcBef>
              <a:spcAft>
                <a:spcPts val="1800"/>
              </a:spcAft>
            </a:pPr>
            <a:r>
              <a:rPr lang="fr-FR" sz="1400" dirty="0">
                <a:solidFill>
                  <a:srgbClr val="000000"/>
                </a:solidFill>
                <a:cs typeface="Arial" charset="0"/>
              </a:rPr>
              <a:t>Il s’agit de mettre les opérateurs de la blanchisserie en </a:t>
            </a:r>
            <a:r>
              <a:rPr lang="fr-FR" sz="1400" b="1" dirty="0">
                <a:cs typeface="Arial" charset="0"/>
              </a:rPr>
              <a:t>situation d'amélioration </a:t>
            </a:r>
            <a:r>
              <a:rPr lang="fr-FR" sz="1400" dirty="0">
                <a:cs typeface="Arial" charset="0"/>
              </a:rPr>
              <a:t>générale </a:t>
            </a:r>
            <a:r>
              <a:rPr lang="fr-FR" sz="1400" dirty="0">
                <a:solidFill>
                  <a:srgbClr val="000000"/>
                </a:solidFill>
                <a:cs typeface="Arial" charset="0"/>
              </a:rPr>
              <a:t>de leurs conditions de travail :</a:t>
            </a:r>
            <a:endParaRPr lang="en-GB" sz="1400" dirty="0">
              <a:cs typeface="Arial" charset="0"/>
            </a:endParaRP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gestes à éviter.</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postures à éviter.</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risques pour les opérateurs : ensemble des risques et inconvénients qui découlent des mauvais gestes et des mauvaises postures, pour les reins, le dos, les lombaires, les cervicales, le cœur et le système nerveux.</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L'hygiène en blanchisserie : les plans de nettoyage courants - matériels, véhicule et l'hygiène corporelle.</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L'environnement : ensemble des paramètres visant à améliorer les conditions de travail </a:t>
            </a:r>
          </a:p>
        </p:txBody>
      </p:sp>
    </p:spTree>
    <p:extLst>
      <p:ext uri="{BB962C8B-B14F-4D97-AF65-F5344CB8AC3E}">
        <p14:creationId xmlns:p14="http://schemas.microsoft.com/office/powerpoint/2010/main" val="169752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C59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0" y="0"/>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PRESTATIONS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12</a:t>
            </a:r>
          </a:p>
        </p:txBody>
      </p:sp>
      <p:cxnSp>
        <p:nvCxnSpPr>
          <p:cNvPr id="9" name="Connecteur droit 8">
            <a:extLst>
              <a:ext uri="{FF2B5EF4-FFF2-40B4-BE49-F238E27FC236}">
                <a16:creationId xmlns:a16="http://schemas.microsoft.com/office/drawing/2014/main" id="{5D0D59DE-CB52-6A46-9C6E-A44CD41090F7}"/>
              </a:ext>
            </a:extLst>
          </p:cNvPr>
          <p:cNvCxnSpPr>
            <a:cxnSpLocks/>
          </p:cNvCxnSpPr>
          <p:nvPr/>
        </p:nvCxnSpPr>
        <p:spPr>
          <a:xfrm>
            <a:off x="4633273" y="2600057"/>
            <a:ext cx="0" cy="5060583"/>
          </a:xfrm>
          <a:prstGeom prst="line">
            <a:avLst/>
          </a:prstGeom>
          <a:ln>
            <a:solidFill>
              <a:srgbClr val="E8B071">
                <a:alpha val="60000"/>
              </a:srgbClr>
            </a:solidFill>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78A7F477-DD08-3444-A4A2-66B5AE622BC7}"/>
              </a:ext>
            </a:extLst>
          </p:cNvPr>
          <p:cNvSpPr txBox="1"/>
          <p:nvPr/>
        </p:nvSpPr>
        <p:spPr>
          <a:xfrm>
            <a:off x="4781006" y="2725754"/>
            <a:ext cx="1931094" cy="244682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600" b="1" dirty="0"/>
              <a:t>	</a:t>
            </a:r>
            <a:r>
              <a:rPr lang="fr-FR" sz="1200" b="1" dirty="0"/>
              <a:t>Proposition d’études</a:t>
            </a:r>
            <a:endParaRPr lang="fr-FR" sz="1200" dirty="0"/>
          </a:p>
          <a:p>
            <a:pPr marL="171450" indent="-171450">
              <a:buFont typeface="Arial" panose="020B0604020202020204" pitchFamily="34" charset="0"/>
              <a:buChar char="•"/>
            </a:pPr>
            <a:r>
              <a:rPr lang="fr-FR" sz="1100" dirty="0"/>
              <a:t>Analyse sur site des espaces disponibles</a:t>
            </a:r>
          </a:p>
          <a:p>
            <a:pPr marL="171450" indent="-171450">
              <a:buFont typeface="Arial" panose="020B0604020202020204" pitchFamily="34" charset="0"/>
              <a:buChar char="•"/>
            </a:pPr>
            <a:r>
              <a:rPr lang="fr-FR" sz="1100" dirty="0"/>
              <a:t>Analyse  sur site des parcs textiles concernés</a:t>
            </a:r>
          </a:p>
          <a:p>
            <a:pPr marL="171450" indent="-171450">
              <a:buFont typeface="Arial" panose="020B0604020202020204" pitchFamily="34" charset="0"/>
              <a:buChar char="•"/>
            </a:pPr>
            <a:r>
              <a:rPr lang="fr-FR" sz="1100" dirty="0"/>
              <a:t>Détermination des obligations contractuelles entre les établissements</a:t>
            </a:r>
          </a:p>
          <a:p>
            <a:pPr marL="171450" indent="-171450">
              <a:buFont typeface="Arial" panose="020B0604020202020204" pitchFamily="34" charset="0"/>
              <a:buChar char="•"/>
            </a:pPr>
            <a:r>
              <a:rPr lang="fr-FR" sz="1100" dirty="0"/>
              <a:t>Détermination des surfaces nécessaires par zone</a:t>
            </a:r>
          </a:p>
          <a:p>
            <a:pPr marL="171450" indent="-171450">
              <a:buFont typeface="Arial" panose="020B0604020202020204" pitchFamily="34" charset="0"/>
              <a:buChar char="•"/>
            </a:pPr>
            <a:r>
              <a:rPr lang="fr-FR" sz="1100" dirty="0"/>
              <a:t>Détermination du nombre d’opérateurs utiles par zone et par fonction</a:t>
            </a:r>
          </a:p>
        </p:txBody>
      </p:sp>
      <p:sp>
        <p:nvSpPr>
          <p:cNvPr id="46" name="Rectangle 45">
            <a:extLst>
              <a:ext uri="{FF2B5EF4-FFF2-40B4-BE49-F238E27FC236}">
                <a16:creationId xmlns:a16="http://schemas.microsoft.com/office/drawing/2014/main" id="{A40C31F6-7049-FB4B-BDFE-80050042D7A3}"/>
              </a:ext>
            </a:extLst>
          </p:cNvPr>
          <p:cNvSpPr/>
          <p:nvPr/>
        </p:nvSpPr>
        <p:spPr>
          <a:xfrm>
            <a:off x="1" y="1481279"/>
            <a:ext cx="4891776" cy="709361"/>
          </a:xfrm>
          <a:prstGeom prst="rect">
            <a:avLst/>
          </a:prstGeom>
          <a:solidFill>
            <a:srgbClr val="53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0F0EF5A-AC93-4D08-81EF-57C930A45C94}"/>
              </a:ext>
            </a:extLst>
          </p:cNvPr>
          <p:cNvSpPr txBox="1"/>
          <p:nvPr/>
        </p:nvSpPr>
        <p:spPr>
          <a:xfrm>
            <a:off x="647699" y="1494782"/>
            <a:ext cx="4719431" cy="707886"/>
          </a:xfrm>
          <a:prstGeom prst="rect">
            <a:avLst/>
          </a:prstGeom>
          <a:noFill/>
          <a:ln>
            <a:noFill/>
          </a:ln>
        </p:spPr>
        <p:txBody>
          <a:bodyPr wrap="square" rtlCol="0">
            <a:spAutoFit/>
          </a:bodyPr>
          <a:lstStyle/>
          <a:p>
            <a:r>
              <a:rPr lang="fr-FR" sz="20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PREPARATION A LA CERTIFICATION </a:t>
            </a:r>
          </a:p>
          <a:p>
            <a:r>
              <a:rPr lang="fr-FR" sz="20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ISO 9001 VERSION 2015</a:t>
            </a:r>
          </a:p>
        </p:txBody>
      </p:sp>
      <p:sp>
        <p:nvSpPr>
          <p:cNvPr id="47" name="ZoneTexte 46">
            <a:extLst>
              <a:ext uri="{FF2B5EF4-FFF2-40B4-BE49-F238E27FC236}">
                <a16:creationId xmlns:a16="http://schemas.microsoft.com/office/drawing/2014/main" id="{1B466B6A-33BA-2345-96D8-CC5A63AFD6EE}"/>
              </a:ext>
            </a:extLst>
          </p:cNvPr>
          <p:cNvSpPr txBox="1"/>
          <p:nvPr/>
        </p:nvSpPr>
        <p:spPr>
          <a:xfrm>
            <a:off x="4780006" y="5454350"/>
            <a:ext cx="1932095" cy="877163"/>
          </a:xfrm>
          <a:prstGeom prst="rect">
            <a:avLst/>
          </a:prstGeom>
          <a:solidFill>
            <a:schemeClr val="bg1">
              <a:lumMod val="85000"/>
            </a:schemeClr>
          </a:solidFill>
        </p:spPr>
        <p:txBody>
          <a:bodyPr wrap="square" rtlCol="0">
            <a:spAutoFit/>
          </a:bodyPr>
          <a:lstStyle/>
          <a:p>
            <a:pPr marL="9525">
              <a:spcAft>
                <a:spcPts val="600"/>
              </a:spcAft>
              <a:tabLst>
                <a:tab pos="304800" algn="l"/>
              </a:tabLst>
            </a:pPr>
            <a:r>
              <a:rPr lang="fr-FR" sz="1200" b="1" dirty="0"/>
              <a:t>	Etablissements concernés</a:t>
            </a:r>
          </a:p>
          <a:p>
            <a:pPr>
              <a:buClr>
                <a:srgbClr val="52AED7"/>
              </a:buClr>
            </a:pPr>
            <a:r>
              <a:rPr lang="fr-FR" sz="1100" dirty="0"/>
              <a:t>CH | CHU | EHPAD | ESAT | IME | FAM | MAS |EA</a:t>
            </a:r>
          </a:p>
        </p:txBody>
      </p:sp>
      <p:pic>
        <p:nvPicPr>
          <p:cNvPr id="8" name="Graphique 7" descr="Ampoule">
            <a:extLst>
              <a:ext uri="{FF2B5EF4-FFF2-40B4-BE49-F238E27FC236}">
                <a16:creationId xmlns:a16="http://schemas.microsoft.com/office/drawing/2014/main" id="{0516B9CC-EAF9-4054-A171-9CD681F5C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2683" y="2762305"/>
            <a:ext cx="264588" cy="264588"/>
          </a:xfrm>
          <a:prstGeom prst="rect">
            <a:avLst/>
          </a:prstGeom>
        </p:spPr>
      </p:pic>
      <p:pic>
        <p:nvPicPr>
          <p:cNvPr id="15" name="Graphique 14" descr="Maison">
            <a:extLst>
              <a:ext uri="{FF2B5EF4-FFF2-40B4-BE49-F238E27FC236}">
                <a16:creationId xmlns:a16="http://schemas.microsoft.com/office/drawing/2014/main" id="{243497C0-CFC5-4A7C-9F10-C01F1EEC17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1778" y="5452432"/>
            <a:ext cx="266400" cy="266400"/>
          </a:xfrm>
          <a:prstGeom prst="rect">
            <a:avLst/>
          </a:prstGeom>
        </p:spPr>
      </p:pic>
      <p:sp>
        <p:nvSpPr>
          <p:cNvPr id="6" name="ZoneTexte 5">
            <a:extLst>
              <a:ext uri="{FF2B5EF4-FFF2-40B4-BE49-F238E27FC236}">
                <a16:creationId xmlns:a16="http://schemas.microsoft.com/office/drawing/2014/main" id="{BA204035-8598-4D98-B417-D6C8756F418B}"/>
              </a:ext>
            </a:extLst>
          </p:cNvPr>
          <p:cNvSpPr txBox="1"/>
          <p:nvPr/>
        </p:nvSpPr>
        <p:spPr>
          <a:xfrm>
            <a:off x="647699" y="2548176"/>
            <a:ext cx="3963539" cy="4401205"/>
          </a:xfrm>
          <a:prstGeom prst="rect">
            <a:avLst/>
          </a:prstGeom>
          <a:noFill/>
        </p:spPr>
        <p:txBody>
          <a:bodyPr wrap="square" rtlCol="0">
            <a:spAutoFit/>
          </a:bodyPr>
          <a:lstStyle/>
          <a:p>
            <a:pPr algn="just">
              <a:spcBef>
                <a:spcPts val="600"/>
              </a:spcBef>
              <a:spcAft>
                <a:spcPts val="1800"/>
              </a:spcAft>
            </a:pPr>
            <a:r>
              <a:rPr lang="fr-FR" sz="1400" dirty="0"/>
              <a:t>La blanchisserie traite du linge pour d’autres structures et se met en situation de </a:t>
            </a:r>
            <a:r>
              <a:rPr lang="fr-FR" sz="1400" b="1" dirty="0"/>
              <a:t>certification</a:t>
            </a:r>
            <a:r>
              <a:rPr lang="fr-FR" sz="1400" dirty="0"/>
              <a:t> ou </a:t>
            </a:r>
            <a:r>
              <a:rPr lang="fr-FR" sz="1400" dirty="0">
                <a:solidFill>
                  <a:prstClr val="black"/>
                </a:solidFill>
              </a:rPr>
              <a:t>se prépare à recevoir la visite de l’HAS. L’expert Auditextyl prépare le service pour ce certificat en quatre étapes : </a:t>
            </a:r>
            <a:endParaRPr lang="fr-FR" sz="1400" dirty="0">
              <a:solidFill>
                <a:schemeClr val="accent5">
                  <a:lumMod val="75000"/>
                </a:schemeClr>
              </a:solidFill>
            </a:endParaRPr>
          </a:p>
          <a:p>
            <a:pPr marL="409575" lvl="1" indent="-312738">
              <a:spcBef>
                <a:spcPts val="600"/>
              </a:spcBef>
              <a:spcAft>
                <a:spcPts val="600"/>
              </a:spcAft>
              <a:buClr>
                <a:srgbClr val="46A8DA"/>
              </a:buClr>
              <a:buSzPct val="120000"/>
              <a:buFont typeface="Arial" panose="020B0604020202020204" pitchFamily="34" charset="0"/>
              <a:buChar char="•"/>
            </a:pPr>
            <a:r>
              <a:rPr lang="fr-FR" sz="1400" dirty="0"/>
              <a:t>Mise en place des principes de certification</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Mise en place de tous les documents exigés par la norme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Mise en place des outils de contrôle et d’auto évaluation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Formation des auditeurs et des commissions ad hoc</a:t>
            </a:r>
          </a:p>
          <a:p>
            <a:pPr marL="96837" lvl="1">
              <a:spcBef>
                <a:spcPts val="1800"/>
              </a:spcBef>
              <a:spcAft>
                <a:spcPts val="600"/>
              </a:spcAft>
              <a:buClr>
                <a:srgbClr val="46A8DA"/>
              </a:buClr>
              <a:buSzPct val="120000"/>
            </a:pPr>
            <a:r>
              <a:rPr lang="fr-FR" sz="1400" dirty="0"/>
              <a:t>Au terme de la mission, le client se soumet à un </a:t>
            </a:r>
            <a:r>
              <a:rPr lang="fr-FR" sz="1400" b="1" dirty="0"/>
              <a:t>audit effectué par un organisme accrédité par le COFRAC pour la certification.</a:t>
            </a:r>
            <a:endParaRPr lang="fr-FR" sz="1400" dirty="0"/>
          </a:p>
        </p:txBody>
      </p:sp>
      <p:sp>
        <p:nvSpPr>
          <p:cNvPr id="19" name="ZoneTexte 18">
            <a:extLst>
              <a:ext uri="{FF2B5EF4-FFF2-40B4-BE49-F238E27FC236}">
                <a16:creationId xmlns:a16="http://schemas.microsoft.com/office/drawing/2014/main" id="{5753189F-8506-42DF-9877-CFADBF411929}"/>
              </a:ext>
            </a:extLst>
          </p:cNvPr>
          <p:cNvSpPr txBox="1"/>
          <p:nvPr/>
        </p:nvSpPr>
        <p:spPr>
          <a:xfrm>
            <a:off x="4766263" y="6611229"/>
            <a:ext cx="1968650" cy="523220"/>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b="1" dirty="0"/>
              <a:t>        Tarif : </a:t>
            </a:r>
          </a:p>
          <a:p>
            <a:pPr>
              <a:spcAft>
                <a:spcPts val="600"/>
              </a:spcAft>
              <a:tabLst>
                <a:tab pos="304800" algn="l"/>
              </a:tabLst>
            </a:pPr>
            <a:r>
              <a:rPr lang="fr-FR" sz="1100" dirty="0"/>
              <a:t>Sur devis personnalisé</a:t>
            </a:r>
          </a:p>
        </p:txBody>
      </p:sp>
      <p:pic>
        <p:nvPicPr>
          <p:cNvPr id="20" name="Graphique 19" descr="Euro avec un remplissage uni">
            <a:extLst>
              <a:ext uri="{FF2B5EF4-FFF2-40B4-BE49-F238E27FC236}">
                <a16:creationId xmlns:a16="http://schemas.microsoft.com/office/drawing/2014/main" id="{FA174A5C-4B75-4E2A-84EA-D62CF98267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26500" y="6630812"/>
            <a:ext cx="220575" cy="220575"/>
          </a:xfrm>
          <a:prstGeom prst="rect">
            <a:avLst/>
          </a:prstGeom>
        </p:spPr>
      </p:pic>
    </p:spTree>
    <p:extLst>
      <p:ext uri="{BB962C8B-B14F-4D97-AF65-F5344CB8AC3E}">
        <p14:creationId xmlns:p14="http://schemas.microsoft.com/office/powerpoint/2010/main" val="248732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C59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0" y="0"/>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PRESTATIONS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13</a:t>
            </a:r>
          </a:p>
        </p:txBody>
      </p:sp>
      <p:cxnSp>
        <p:nvCxnSpPr>
          <p:cNvPr id="9" name="Connecteur droit 8">
            <a:extLst>
              <a:ext uri="{FF2B5EF4-FFF2-40B4-BE49-F238E27FC236}">
                <a16:creationId xmlns:a16="http://schemas.microsoft.com/office/drawing/2014/main" id="{5D0D59DE-CB52-6A46-9C6E-A44CD41090F7}"/>
              </a:ext>
            </a:extLst>
          </p:cNvPr>
          <p:cNvCxnSpPr>
            <a:cxnSpLocks/>
          </p:cNvCxnSpPr>
          <p:nvPr/>
        </p:nvCxnSpPr>
        <p:spPr>
          <a:xfrm>
            <a:off x="4633273" y="2600057"/>
            <a:ext cx="0" cy="5955124"/>
          </a:xfrm>
          <a:prstGeom prst="line">
            <a:avLst/>
          </a:prstGeom>
          <a:ln>
            <a:solidFill>
              <a:srgbClr val="E8B071">
                <a:alpha val="60000"/>
              </a:srgbClr>
            </a:solidFill>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78A7F477-DD08-3444-A4A2-66B5AE622BC7}"/>
              </a:ext>
            </a:extLst>
          </p:cNvPr>
          <p:cNvSpPr txBox="1"/>
          <p:nvPr/>
        </p:nvSpPr>
        <p:spPr>
          <a:xfrm>
            <a:off x="4781006" y="2725754"/>
            <a:ext cx="1931094" cy="244682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600" b="1" dirty="0"/>
              <a:t>	</a:t>
            </a:r>
            <a:r>
              <a:rPr lang="fr-FR" sz="1200" b="1" dirty="0"/>
              <a:t>Proposition d’études</a:t>
            </a:r>
            <a:endParaRPr lang="fr-FR" sz="1200" dirty="0"/>
          </a:p>
          <a:p>
            <a:pPr marL="171450" indent="-171450">
              <a:buFont typeface="Arial" panose="020B0604020202020204" pitchFamily="34" charset="0"/>
              <a:buChar char="•"/>
            </a:pPr>
            <a:r>
              <a:rPr lang="fr-FR" sz="1100" dirty="0"/>
              <a:t>Analyse sur site des espaces disponibles</a:t>
            </a:r>
          </a:p>
          <a:p>
            <a:pPr marL="171450" indent="-171450">
              <a:buFont typeface="Arial" panose="020B0604020202020204" pitchFamily="34" charset="0"/>
              <a:buChar char="•"/>
            </a:pPr>
            <a:r>
              <a:rPr lang="fr-FR" sz="1100" dirty="0"/>
              <a:t>Analyse  sur site des parcs textiles concernés</a:t>
            </a:r>
          </a:p>
          <a:p>
            <a:pPr marL="171450" indent="-171450">
              <a:buFont typeface="Arial" panose="020B0604020202020204" pitchFamily="34" charset="0"/>
              <a:buChar char="•"/>
            </a:pPr>
            <a:r>
              <a:rPr lang="fr-FR" sz="1100" dirty="0"/>
              <a:t>Détermination des obligations contractuelles entre les établissements</a:t>
            </a:r>
          </a:p>
          <a:p>
            <a:pPr marL="171450" indent="-171450">
              <a:buFont typeface="Arial" panose="020B0604020202020204" pitchFamily="34" charset="0"/>
              <a:buChar char="•"/>
            </a:pPr>
            <a:r>
              <a:rPr lang="fr-FR" sz="1100" dirty="0"/>
              <a:t>Détermination des surfaces nécessaires par zone</a:t>
            </a:r>
          </a:p>
          <a:p>
            <a:pPr marL="171450" indent="-171450">
              <a:buFont typeface="Arial" panose="020B0604020202020204" pitchFamily="34" charset="0"/>
              <a:buChar char="•"/>
            </a:pPr>
            <a:r>
              <a:rPr lang="fr-FR" sz="1100" dirty="0"/>
              <a:t>Détermination du nombre d’opérateurs utiles par zone et par fonction</a:t>
            </a:r>
          </a:p>
        </p:txBody>
      </p:sp>
      <p:sp>
        <p:nvSpPr>
          <p:cNvPr id="46" name="Rectangle 45">
            <a:extLst>
              <a:ext uri="{FF2B5EF4-FFF2-40B4-BE49-F238E27FC236}">
                <a16:creationId xmlns:a16="http://schemas.microsoft.com/office/drawing/2014/main" id="{A40C31F6-7049-FB4B-BDFE-80050042D7A3}"/>
              </a:ext>
            </a:extLst>
          </p:cNvPr>
          <p:cNvSpPr/>
          <p:nvPr/>
        </p:nvSpPr>
        <p:spPr>
          <a:xfrm>
            <a:off x="1" y="1481280"/>
            <a:ext cx="3319669" cy="504604"/>
          </a:xfrm>
          <a:prstGeom prst="rect">
            <a:avLst/>
          </a:prstGeom>
          <a:solidFill>
            <a:srgbClr val="53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0F0EF5A-AC93-4D08-81EF-57C930A45C94}"/>
              </a:ext>
            </a:extLst>
          </p:cNvPr>
          <p:cNvSpPr txBox="1"/>
          <p:nvPr/>
        </p:nvSpPr>
        <p:spPr>
          <a:xfrm>
            <a:off x="647699" y="1534537"/>
            <a:ext cx="1227139" cy="400110"/>
          </a:xfrm>
          <a:prstGeom prst="rect">
            <a:avLst/>
          </a:prstGeom>
          <a:noFill/>
          <a:ln>
            <a:noFill/>
          </a:ln>
        </p:spPr>
        <p:txBody>
          <a:bodyPr wrap="square" rtlCol="0">
            <a:spAutoFit/>
          </a:bodyPr>
          <a:lstStyle/>
          <a:p>
            <a:r>
              <a:rPr lang="fr-FR" sz="20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AUDIT</a:t>
            </a:r>
          </a:p>
        </p:txBody>
      </p:sp>
      <p:sp>
        <p:nvSpPr>
          <p:cNvPr id="47" name="ZoneTexte 46">
            <a:extLst>
              <a:ext uri="{FF2B5EF4-FFF2-40B4-BE49-F238E27FC236}">
                <a16:creationId xmlns:a16="http://schemas.microsoft.com/office/drawing/2014/main" id="{1B466B6A-33BA-2345-96D8-CC5A63AFD6EE}"/>
              </a:ext>
            </a:extLst>
          </p:cNvPr>
          <p:cNvSpPr txBox="1"/>
          <p:nvPr/>
        </p:nvSpPr>
        <p:spPr>
          <a:xfrm>
            <a:off x="4780006" y="6885585"/>
            <a:ext cx="1932095" cy="877163"/>
          </a:xfrm>
          <a:prstGeom prst="rect">
            <a:avLst/>
          </a:prstGeom>
          <a:solidFill>
            <a:schemeClr val="bg1">
              <a:lumMod val="85000"/>
            </a:schemeClr>
          </a:solidFill>
        </p:spPr>
        <p:txBody>
          <a:bodyPr wrap="square" rtlCol="0">
            <a:spAutoFit/>
          </a:bodyPr>
          <a:lstStyle/>
          <a:p>
            <a:pPr marL="9525">
              <a:spcAft>
                <a:spcPts val="600"/>
              </a:spcAft>
              <a:tabLst>
                <a:tab pos="304800" algn="l"/>
              </a:tabLst>
            </a:pPr>
            <a:r>
              <a:rPr lang="fr-FR" sz="1200" b="1" dirty="0"/>
              <a:t>	Etablissements concernés</a:t>
            </a:r>
          </a:p>
          <a:p>
            <a:pPr>
              <a:buClr>
                <a:srgbClr val="52AED7"/>
              </a:buClr>
            </a:pPr>
            <a:r>
              <a:rPr lang="fr-FR" sz="1100" dirty="0"/>
              <a:t>CH | CHU | EHPAD | ESAT | IME | FAM | MAS |EA</a:t>
            </a:r>
          </a:p>
        </p:txBody>
      </p:sp>
      <p:pic>
        <p:nvPicPr>
          <p:cNvPr id="8" name="Graphique 7" descr="Ampoule">
            <a:extLst>
              <a:ext uri="{FF2B5EF4-FFF2-40B4-BE49-F238E27FC236}">
                <a16:creationId xmlns:a16="http://schemas.microsoft.com/office/drawing/2014/main" id="{0516B9CC-EAF9-4054-A171-9CD681F5C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2683" y="2762305"/>
            <a:ext cx="264588" cy="264588"/>
          </a:xfrm>
          <a:prstGeom prst="rect">
            <a:avLst/>
          </a:prstGeom>
        </p:spPr>
      </p:pic>
      <p:pic>
        <p:nvPicPr>
          <p:cNvPr id="15" name="Graphique 14" descr="Maison">
            <a:extLst>
              <a:ext uri="{FF2B5EF4-FFF2-40B4-BE49-F238E27FC236}">
                <a16:creationId xmlns:a16="http://schemas.microsoft.com/office/drawing/2014/main" id="{243497C0-CFC5-4A7C-9F10-C01F1EEC17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1778" y="6883667"/>
            <a:ext cx="266400" cy="266400"/>
          </a:xfrm>
          <a:prstGeom prst="rect">
            <a:avLst/>
          </a:prstGeom>
        </p:spPr>
      </p:pic>
      <p:sp>
        <p:nvSpPr>
          <p:cNvPr id="19" name="Rectangle 18">
            <a:extLst>
              <a:ext uri="{FF2B5EF4-FFF2-40B4-BE49-F238E27FC236}">
                <a16:creationId xmlns:a16="http://schemas.microsoft.com/office/drawing/2014/main" id="{596915FA-71F5-944D-9339-7DEDDD320A31}"/>
              </a:ext>
            </a:extLst>
          </p:cNvPr>
          <p:cNvSpPr/>
          <p:nvPr/>
        </p:nvSpPr>
        <p:spPr>
          <a:xfrm>
            <a:off x="647699" y="2527620"/>
            <a:ext cx="2405467" cy="390216"/>
          </a:xfrm>
          <a:prstGeom prst="rect">
            <a:avLst/>
          </a:prstGeom>
          <a:solidFill>
            <a:srgbClr val="53C59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BA204035-8598-4D98-B417-D6C8756F418B}"/>
              </a:ext>
            </a:extLst>
          </p:cNvPr>
          <p:cNvSpPr txBox="1"/>
          <p:nvPr/>
        </p:nvSpPr>
        <p:spPr>
          <a:xfrm>
            <a:off x="647699" y="2548176"/>
            <a:ext cx="3963539" cy="5693866"/>
          </a:xfrm>
          <a:prstGeom prst="rect">
            <a:avLst/>
          </a:prstGeom>
          <a:noFill/>
        </p:spPr>
        <p:txBody>
          <a:bodyPr wrap="square" rtlCol="0">
            <a:spAutoFit/>
          </a:bodyPr>
          <a:lstStyle/>
          <a:p>
            <a:pPr algn="just">
              <a:spcBef>
                <a:spcPts val="600"/>
              </a:spcBef>
              <a:spcAft>
                <a:spcPts val="600"/>
              </a:spcAft>
            </a:pPr>
            <a:r>
              <a:rPr lang="fr-FR" altLang="ja-JP" sz="1600" b="1" dirty="0">
                <a:solidFill>
                  <a:schemeClr val="bg1"/>
                </a:solidFill>
                <a:effectLst>
                  <a:outerShdw blurRad="50800" dist="50800" dir="5400000" sx="1000" sy="1000" algn="ctr" rotWithShape="0">
                    <a:srgbClr val="000000">
                      <a:alpha val="43137"/>
                    </a:srgbClr>
                  </a:outerShdw>
                </a:effectLst>
              </a:rPr>
              <a:t>MESURE DE LA QUALITÉ</a:t>
            </a:r>
            <a:endParaRPr lang="fr-FR" sz="1600" dirty="0"/>
          </a:p>
          <a:p>
            <a:pPr algn="just">
              <a:spcBef>
                <a:spcPts val="600"/>
              </a:spcBef>
              <a:spcAft>
                <a:spcPts val="600"/>
              </a:spcAft>
            </a:pPr>
            <a:r>
              <a:rPr lang="fr-FR" sz="1600" dirty="0"/>
              <a:t>Une mission d’audit d’une blanchisserie ou d’une laverie permet de faire un </a:t>
            </a:r>
            <a:r>
              <a:rPr lang="fr-FR" sz="1600" b="1" dirty="0"/>
              <a:t>état de la situation </a:t>
            </a:r>
            <a:r>
              <a:rPr lang="fr-FR" sz="1600" dirty="0"/>
              <a:t>des outils de travail vis-à-vis de la norme RABC. L’audit constitue le point de départ des actions d’amélioration.</a:t>
            </a:r>
          </a:p>
          <a:p>
            <a:pPr algn="just">
              <a:spcBef>
                <a:spcPts val="600"/>
              </a:spcBef>
              <a:spcAft>
                <a:spcPts val="600"/>
              </a:spcAft>
            </a:pPr>
            <a:r>
              <a:rPr lang="fr-FR" sz="1600" dirty="0"/>
              <a:t>Un audit est une opportunité pour le client de prendre conscience de là où il se trouve dans ses pratiques au regard des exigences de la norme RABC. La lutte contre les maladies nosocomiales en est l’enjeu. </a:t>
            </a:r>
          </a:p>
          <a:p>
            <a:pPr algn="just">
              <a:spcBef>
                <a:spcPts val="600"/>
              </a:spcBef>
              <a:spcAft>
                <a:spcPts val="1800"/>
              </a:spcAft>
            </a:pPr>
            <a:r>
              <a:rPr lang="fr-FR" sz="1600" dirty="0"/>
              <a:t>La mission de blanchisserie s’articule autour de deux thématiques :</a:t>
            </a:r>
          </a:p>
          <a:p>
            <a:pPr marL="381000" indent="-285750">
              <a:spcBef>
                <a:spcPts val="600"/>
              </a:spcBef>
              <a:spcAft>
                <a:spcPts val="600"/>
              </a:spcAft>
              <a:buClr>
                <a:srgbClr val="49AEDD"/>
              </a:buClr>
              <a:buFont typeface="Arial" panose="020B0604020202020204" pitchFamily="34" charset="0"/>
              <a:buChar char="•"/>
            </a:pPr>
            <a:r>
              <a:rPr lang="fr-FR" sz="1600" dirty="0"/>
              <a:t>Etude technique : Estimation des besoins, élaboration du cahier des charges pour le choix du matériel et des prestataires de service.</a:t>
            </a:r>
          </a:p>
          <a:p>
            <a:pPr marL="381000" indent="-285750">
              <a:spcBef>
                <a:spcPts val="600"/>
              </a:spcBef>
              <a:spcAft>
                <a:spcPts val="600"/>
              </a:spcAft>
              <a:buClr>
                <a:srgbClr val="49AEDD"/>
              </a:buClr>
              <a:buFont typeface="Arial" panose="020B0604020202020204" pitchFamily="34" charset="0"/>
              <a:buChar char="•"/>
            </a:pPr>
            <a:r>
              <a:rPr lang="fr-FR" sz="1600" dirty="0"/>
              <a:t>Assistanat dédié auprès de l’architecte choisi par le maître d’ouvrage.</a:t>
            </a:r>
          </a:p>
        </p:txBody>
      </p:sp>
      <p:sp>
        <p:nvSpPr>
          <p:cNvPr id="20" name="ZoneTexte 19">
            <a:extLst>
              <a:ext uri="{FF2B5EF4-FFF2-40B4-BE49-F238E27FC236}">
                <a16:creationId xmlns:a16="http://schemas.microsoft.com/office/drawing/2014/main" id="{4DF37245-D84B-C143-B5C8-2CA01784706E}"/>
              </a:ext>
            </a:extLst>
          </p:cNvPr>
          <p:cNvSpPr txBox="1"/>
          <p:nvPr/>
        </p:nvSpPr>
        <p:spPr>
          <a:xfrm>
            <a:off x="4781006" y="5516191"/>
            <a:ext cx="1977588" cy="1092607"/>
          </a:xfrm>
          <a:prstGeom prst="rect">
            <a:avLst/>
          </a:prstGeom>
          <a:solidFill>
            <a:schemeClr val="bg1">
              <a:lumMod val="85000"/>
            </a:schemeClr>
          </a:solidFill>
        </p:spPr>
        <p:txBody>
          <a:bodyPr wrap="square" rtlCol="0">
            <a:spAutoFit/>
          </a:bodyPr>
          <a:lstStyle/>
          <a:p>
            <a:pPr>
              <a:spcAft>
                <a:spcPts val="600"/>
              </a:spcAft>
            </a:pPr>
            <a:r>
              <a:rPr lang="fr-FR" sz="1200" dirty="0"/>
              <a:t>	</a:t>
            </a:r>
            <a:r>
              <a:rPr lang="fr-FR" sz="1200" b="1" dirty="0"/>
              <a:t>Public</a:t>
            </a:r>
            <a:r>
              <a:rPr lang="fr-FR" sz="1200" dirty="0"/>
              <a:t> </a:t>
            </a:r>
          </a:p>
          <a:p>
            <a:r>
              <a:rPr lang="fr-FR" sz="1200" dirty="0"/>
              <a:t>Responsable blanchisserie</a:t>
            </a:r>
          </a:p>
          <a:p>
            <a:r>
              <a:rPr lang="fr-FR" sz="1200" dirty="0"/>
              <a:t>Direction</a:t>
            </a:r>
          </a:p>
          <a:p>
            <a:r>
              <a:rPr lang="fr-FR" sz="1200" dirty="0"/>
              <a:t>Moniteur</a:t>
            </a:r>
          </a:p>
          <a:p>
            <a:r>
              <a:rPr lang="fr-FR" sz="1200" dirty="0"/>
              <a:t>Entrepreneur</a:t>
            </a:r>
          </a:p>
        </p:txBody>
      </p:sp>
      <p:pic>
        <p:nvPicPr>
          <p:cNvPr id="21" name="Graphique 20" descr="Utilisateur">
            <a:extLst>
              <a:ext uri="{FF2B5EF4-FFF2-40B4-BE49-F238E27FC236}">
                <a16:creationId xmlns:a16="http://schemas.microsoft.com/office/drawing/2014/main" id="{34519417-262D-4440-A4B2-EAB050EC90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1777" y="5529727"/>
            <a:ext cx="266400" cy="266400"/>
          </a:xfrm>
          <a:prstGeom prst="rect">
            <a:avLst/>
          </a:prstGeom>
        </p:spPr>
      </p:pic>
      <p:sp>
        <p:nvSpPr>
          <p:cNvPr id="22" name="ZoneTexte 21">
            <a:extLst>
              <a:ext uri="{FF2B5EF4-FFF2-40B4-BE49-F238E27FC236}">
                <a16:creationId xmlns:a16="http://schemas.microsoft.com/office/drawing/2014/main" id="{892537C8-6AEA-4440-8A27-0D01CE8FE0FA}"/>
              </a:ext>
            </a:extLst>
          </p:cNvPr>
          <p:cNvSpPr txBox="1"/>
          <p:nvPr/>
        </p:nvSpPr>
        <p:spPr>
          <a:xfrm>
            <a:off x="4777281" y="8031961"/>
            <a:ext cx="1968650" cy="523220"/>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b="1" dirty="0"/>
              <a:t>        Tarif : </a:t>
            </a:r>
          </a:p>
          <a:p>
            <a:pPr>
              <a:spcAft>
                <a:spcPts val="600"/>
              </a:spcAft>
              <a:tabLst>
                <a:tab pos="304800" algn="l"/>
              </a:tabLst>
            </a:pPr>
            <a:r>
              <a:rPr lang="fr-FR" sz="1100" dirty="0"/>
              <a:t>Sur devis personnalisé</a:t>
            </a:r>
          </a:p>
        </p:txBody>
      </p:sp>
      <p:pic>
        <p:nvPicPr>
          <p:cNvPr id="23" name="Graphique 22" descr="Euro avec un remplissage uni">
            <a:extLst>
              <a:ext uri="{FF2B5EF4-FFF2-40B4-BE49-F238E27FC236}">
                <a16:creationId xmlns:a16="http://schemas.microsoft.com/office/drawing/2014/main" id="{4FFB99B6-D538-4479-83F4-5EA0720720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22912" y="8031961"/>
            <a:ext cx="220575" cy="220575"/>
          </a:xfrm>
          <a:prstGeom prst="rect">
            <a:avLst/>
          </a:prstGeom>
        </p:spPr>
      </p:pic>
    </p:spTree>
    <p:extLst>
      <p:ext uri="{BB962C8B-B14F-4D97-AF65-F5344CB8AC3E}">
        <p14:creationId xmlns:p14="http://schemas.microsoft.com/office/powerpoint/2010/main" val="290429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3C59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0" y="0"/>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PRESTATIONS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14</a:t>
            </a:r>
          </a:p>
        </p:txBody>
      </p:sp>
      <p:sp>
        <p:nvSpPr>
          <p:cNvPr id="19" name="Rectangle 18">
            <a:extLst>
              <a:ext uri="{FF2B5EF4-FFF2-40B4-BE49-F238E27FC236}">
                <a16:creationId xmlns:a16="http://schemas.microsoft.com/office/drawing/2014/main" id="{596915FA-71F5-944D-9339-7DEDDD320A31}"/>
              </a:ext>
            </a:extLst>
          </p:cNvPr>
          <p:cNvSpPr/>
          <p:nvPr/>
        </p:nvSpPr>
        <p:spPr>
          <a:xfrm>
            <a:off x="647699" y="2507463"/>
            <a:ext cx="1227139" cy="410373"/>
          </a:xfrm>
          <a:prstGeom prst="rect">
            <a:avLst/>
          </a:prstGeom>
          <a:solidFill>
            <a:srgbClr val="53C59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342134EC-4587-2C4C-AEDF-52A1C93069E3}"/>
              </a:ext>
            </a:extLst>
          </p:cNvPr>
          <p:cNvSpPr/>
          <p:nvPr/>
        </p:nvSpPr>
        <p:spPr>
          <a:xfrm>
            <a:off x="1" y="1481279"/>
            <a:ext cx="4015408" cy="709361"/>
          </a:xfrm>
          <a:prstGeom prst="rect">
            <a:avLst/>
          </a:prstGeom>
          <a:solidFill>
            <a:srgbClr val="53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0D579ED-037B-FF4C-AC62-0AA32FB778B2}"/>
              </a:ext>
            </a:extLst>
          </p:cNvPr>
          <p:cNvSpPr/>
          <p:nvPr/>
        </p:nvSpPr>
        <p:spPr>
          <a:xfrm>
            <a:off x="647699" y="1503596"/>
            <a:ext cx="3778250" cy="646331"/>
          </a:xfrm>
          <a:prstGeom prst="rect">
            <a:avLst/>
          </a:prstGeom>
        </p:spPr>
        <p:txBody>
          <a:bodyPr>
            <a:spAutoFit/>
          </a:bodyPr>
          <a:lstStyle/>
          <a:p>
            <a:r>
              <a:rPr lang="fr-FR"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MARKETING ET PROMOTION </a:t>
            </a:r>
          </a:p>
          <a:p>
            <a:r>
              <a:rPr lang="fr-FR"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DE LA BLANCHISSERIE</a:t>
            </a:r>
          </a:p>
        </p:txBody>
      </p:sp>
      <p:grpSp>
        <p:nvGrpSpPr>
          <p:cNvPr id="26" name="Groupe 25">
            <a:extLst>
              <a:ext uri="{FF2B5EF4-FFF2-40B4-BE49-F238E27FC236}">
                <a16:creationId xmlns:a16="http://schemas.microsoft.com/office/drawing/2014/main" id="{19BC422B-2FA1-E24D-A80C-D0AC21095BCD}"/>
              </a:ext>
            </a:extLst>
          </p:cNvPr>
          <p:cNvGrpSpPr/>
          <p:nvPr/>
        </p:nvGrpSpPr>
        <p:grpSpPr>
          <a:xfrm>
            <a:off x="747868" y="5944729"/>
            <a:ext cx="3986536" cy="1310195"/>
            <a:chOff x="973492" y="4767228"/>
            <a:chExt cx="3697257" cy="1728810"/>
          </a:xfrm>
        </p:grpSpPr>
        <p:pic>
          <p:nvPicPr>
            <p:cNvPr id="27" name="Image 26">
              <a:extLst>
                <a:ext uri="{FF2B5EF4-FFF2-40B4-BE49-F238E27FC236}">
                  <a16:creationId xmlns:a16="http://schemas.microsoft.com/office/drawing/2014/main" id="{CA683F17-E34C-4A4B-9CAC-0308D4CCC9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08" r="48835" b="45542"/>
            <a:stretch/>
          </p:blipFill>
          <p:spPr>
            <a:xfrm>
              <a:off x="973492" y="4767228"/>
              <a:ext cx="362021" cy="493577"/>
            </a:xfrm>
            <a:prstGeom prst="rect">
              <a:avLst/>
            </a:prstGeom>
          </p:spPr>
        </p:pic>
        <p:pic>
          <p:nvPicPr>
            <p:cNvPr id="32" name="Image 31">
              <a:extLst>
                <a:ext uri="{FF2B5EF4-FFF2-40B4-BE49-F238E27FC236}">
                  <a16:creationId xmlns:a16="http://schemas.microsoft.com/office/drawing/2014/main" id="{FFAF478F-81D0-9947-9DE6-7AD0FC8D1A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031" t="14016" r="48835" b="51006"/>
            <a:stretch/>
          </p:blipFill>
          <p:spPr>
            <a:xfrm rot="10800000">
              <a:off x="3967176" y="6156053"/>
              <a:ext cx="429420" cy="339985"/>
            </a:xfrm>
            <a:prstGeom prst="rect">
              <a:avLst/>
            </a:prstGeom>
          </p:spPr>
        </p:pic>
        <p:sp>
          <p:nvSpPr>
            <p:cNvPr id="33" name="ZoneTexte 32">
              <a:extLst>
                <a:ext uri="{FF2B5EF4-FFF2-40B4-BE49-F238E27FC236}">
                  <a16:creationId xmlns:a16="http://schemas.microsoft.com/office/drawing/2014/main" id="{A78A38C7-089F-A44D-96FD-13B6168C8D42}"/>
                </a:ext>
              </a:extLst>
            </p:cNvPr>
            <p:cNvSpPr txBox="1"/>
            <p:nvPr/>
          </p:nvSpPr>
          <p:spPr>
            <a:xfrm>
              <a:off x="973492" y="5139549"/>
              <a:ext cx="3697257" cy="830997"/>
            </a:xfrm>
            <a:prstGeom prst="rect">
              <a:avLst/>
            </a:prstGeom>
            <a:noFill/>
          </p:spPr>
          <p:txBody>
            <a:bodyPr wrap="square" rtlCol="0">
              <a:spAutoFit/>
            </a:bodyPr>
            <a:lstStyle/>
            <a:p>
              <a:r>
                <a:rPr lang="fr-FR" sz="2400" b="1" dirty="0"/>
                <a:t>Entreprise répondant aux exigences de qualité Veritas</a:t>
              </a:r>
            </a:p>
          </p:txBody>
        </p:sp>
      </p:grpSp>
      <p:pic>
        <p:nvPicPr>
          <p:cNvPr id="10" name="Image 9">
            <a:extLst>
              <a:ext uri="{FF2B5EF4-FFF2-40B4-BE49-F238E27FC236}">
                <a16:creationId xmlns:a16="http://schemas.microsoft.com/office/drawing/2014/main" id="{FE5BA93E-F8CA-124B-9F84-34ADF85420C6}"/>
              </a:ext>
            </a:extLst>
          </p:cNvPr>
          <p:cNvPicPr>
            <a:picLocks noChangeAspect="1"/>
          </p:cNvPicPr>
          <p:nvPr/>
        </p:nvPicPr>
        <p:blipFill rotWithShape="1">
          <a:blip r:embed="rId6"/>
          <a:srcRect t="13187" b="14966"/>
          <a:stretch/>
        </p:blipFill>
        <p:spPr>
          <a:xfrm rot="20841218">
            <a:off x="4852536" y="6028825"/>
            <a:ext cx="1245224" cy="859495"/>
          </a:xfrm>
          <a:prstGeom prst="rect">
            <a:avLst/>
          </a:prstGeom>
          <a:ln w="88900" cap="sq">
            <a:noFill/>
            <a:miter lim="800000"/>
          </a:ln>
          <a:effectLst>
            <a:outerShdw blurRad="50800" dist="38100" dir="2700000" sx="101000" sy="101000" algn="tl" rotWithShape="0">
              <a:prstClr val="black">
                <a:alpha val="40000"/>
              </a:prstClr>
            </a:outerShdw>
          </a:effectLst>
        </p:spPr>
      </p:pic>
      <p:sp>
        <p:nvSpPr>
          <p:cNvPr id="35" name="Rectangle 34">
            <a:extLst>
              <a:ext uri="{FF2B5EF4-FFF2-40B4-BE49-F238E27FC236}">
                <a16:creationId xmlns:a16="http://schemas.microsoft.com/office/drawing/2014/main" id="{CC5E5A4C-035A-5A47-94E6-DCF19100ED26}"/>
              </a:ext>
            </a:extLst>
          </p:cNvPr>
          <p:cNvSpPr/>
          <p:nvPr/>
        </p:nvSpPr>
        <p:spPr>
          <a:xfrm>
            <a:off x="656016" y="5361053"/>
            <a:ext cx="3359393" cy="398533"/>
          </a:xfrm>
          <a:prstGeom prst="rect">
            <a:avLst/>
          </a:prstGeom>
          <a:solidFill>
            <a:srgbClr val="53C59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BA204035-8598-4D98-B417-D6C8756F418B}"/>
              </a:ext>
            </a:extLst>
          </p:cNvPr>
          <p:cNvSpPr txBox="1"/>
          <p:nvPr/>
        </p:nvSpPr>
        <p:spPr>
          <a:xfrm>
            <a:off x="647699" y="2548176"/>
            <a:ext cx="5654076" cy="6709529"/>
          </a:xfrm>
          <a:prstGeom prst="rect">
            <a:avLst/>
          </a:prstGeom>
          <a:noFill/>
        </p:spPr>
        <p:txBody>
          <a:bodyPr wrap="square" rtlCol="0">
            <a:spAutoFit/>
          </a:bodyPr>
          <a:lstStyle/>
          <a:p>
            <a:pPr algn="just">
              <a:spcBef>
                <a:spcPts val="600"/>
              </a:spcBef>
              <a:spcAft>
                <a:spcPts val="600"/>
              </a:spcAft>
            </a:pPr>
            <a:r>
              <a:rPr lang="fr-FR" altLang="ja-JP" sz="1600" b="1" dirty="0">
                <a:solidFill>
                  <a:schemeClr val="bg1"/>
                </a:solidFill>
                <a:effectLst>
                  <a:outerShdw blurRad="50800" dist="50800" dir="5400000" sx="1000" sy="1000" algn="ctr" rotWithShape="0">
                    <a:srgbClr val="000000">
                      <a:alpha val="43137"/>
                    </a:srgbClr>
                  </a:outerShdw>
                </a:effectLst>
              </a:rPr>
              <a:t>OBJECTIFS</a:t>
            </a:r>
            <a:endParaRPr lang="fr-FR" sz="1600" dirty="0"/>
          </a:p>
          <a:p>
            <a:pPr marL="381000" indent="-285750">
              <a:spcBef>
                <a:spcPts val="600"/>
              </a:spcBef>
              <a:spcAft>
                <a:spcPts val="600"/>
              </a:spcAft>
              <a:buClr>
                <a:srgbClr val="49AEDD"/>
              </a:buClr>
              <a:buFont typeface="Arial" panose="020B0604020202020204" pitchFamily="34" charset="0"/>
              <a:buChar char="•"/>
            </a:pPr>
            <a:r>
              <a:rPr lang="fr-FR" sz="1600" dirty="0"/>
              <a:t>Se positionner et communiquer pour vendre une prestation de blanchisserie</a:t>
            </a:r>
          </a:p>
          <a:p>
            <a:pPr marL="381000" indent="-285750">
              <a:spcBef>
                <a:spcPts val="600"/>
              </a:spcBef>
              <a:spcAft>
                <a:spcPts val="600"/>
              </a:spcAft>
              <a:buClr>
                <a:srgbClr val="49AEDD"/>
              </a:buClr>
              <a:buFont typeface="Arial" panose="020B0604020202020204" pitchFamily="34" charset="0"/>
              <a:buChar char="•"/>
            </a:pPr>
            <a:r>
              <a:rPr lang="fr-FR" sz="1600" dirty="0"/>
              <a:t>Attribuer une identité à la blanchisserie du client</a:t>
            </a:r>
          </a:p>
          <a:p>
            <a:pPr marL="381000" indent="-285750">
              <a:spcBef>
                <a:spcPts val="600"/>
              </a:spcBef>
              <a:spcAft>
                <a:spcPts val="600"/>
              </a:spcAft>
              <a:buClr>
                <a:srgbClr val="49AEDD"/>
              </a:buClr>
              <a:buFont typeface="Arial" panose="020B0604020202020204" pitchFamily="34" charset="0"/>
              <a:buChar char="•"/>
            </a:pPr>
            <a:r>
              <a:rPr lang="fr-FR" sz="1600" dirty="0"/>
              <a:t>La positionner sur le marché</a:t>
            </a:r>
          </a:p>
          <a:p>
            <a:pPr marL="381000" indent="-285750">
              <a:spcBef>
                <a:spcPts val="600"/>
              </a:spcBef>
              <a:spcAft>
                <a:spcPts val="600"/>
              </a:spcAft>
              <a:buClr>
                <a:srgbClr val="49AEDD"/>
              </a:buClr>
              <a:buFont typeface="Arial" panose="020B0604020202020204" pitchFamily="34" charset="0"/>
              <a:buChar char="•"/>
            </a:pPr>
            <a:r>
              <a:rPr lang="fr-FR" sz="1600" dirty="0"/>
              <a:t>Elaborer un plan d'actions de communication pour mieux commercialiser la prestation. </a:t>
            </a:r>
          </a:p>
          <a:p>
            <a:pPr marL="381000" indent="-285750">
              <a:spcBef>
                <a:spcPts val="600"/>
              </a:spcBef>
              <a:spcAft>
                <a:spcPts val="600"/>
              </a:spcAft>
              <a:buClr>
                <a:srgbClr val="49AEDD"/>
              </a:buClr>
              <a:buFont typeface="Arial" panose="020B0604020202020204" pitchFamily="34" charset="0"/>
              <a:buChar char="•"/>
            </a:pPr>
            <a:endParaRPr lang="fr-FR" sz="1600" dirty="0"/>
          </a:p>
          <a:p>
            <a:pPr marL="95250">
              <a:spcBef>
                <a:spcPts val="600"/>
              </a:spcBef>
              <a:spcAft>
                <a:spcPts val="600"/>
              </a:spcAft>
              <a:buClr>
                <a:srgbClr val="49AEDD"/>
              </a:buClr>
            </a:pPr>
            <a:r>
              <a:rPr lang="fr-FR" sz="1600" b="1" dirty="0">
                <a:solidFill>
                  <a:schemeClr val="bg1"/>
                </a:solidFill>
                <a:effectLst>
                  <a:outerShdw blurRad="50800" dist="50800" dir="5400000" sx="1000" sy="1000" algn="ctr" rotWithShape="0">
                    <a:srgbClr val="000000">
                      <a:alpha val="43137"/>
                    </a:srgbClr>
                  </a:outerShdw>
                </a:effectLst>
              </a:rPr>
              <a:t>CERTIFICATION PROFESSIONNELLE</a:t>
            </a:r>
          </a:p>
          <a:p>
            <a:pPr marL="95250">
              <a:spcBef>
                <a:spcPts val="600"/>
              </a:spcBef>
              <a:spcAft>
                <a:spcPts val="600"/>
              </a:spcAft>
              <a:buClr>
                <a:srgbClr val="49AEDD"/>
              </a:buClr>
            </a:pPr>
            <a:endParaRPr lang="fr-FR" sz="1600" spc="500" dirty="0">
              <a:solidFill>
                <a:schemeClr val="accent5">
                  <a:lumMod val="75000"/>
                </a:schemeClr>
              </a:solidFill>
            </a:endParaRPr>
          </a:p>
          <a:p>
            <a:pPr marL="95250">
              <a:spcBef>
                <a:spcPts val="600"/>
              </a:spcBef>
              <a:spcAft>
                <a:spcPts val="600"/>
              </a:spcAft>
              <a:buClr>
                <a:srgbClr val="49AEDD"/>
              </a:buClr>
            </a:pPr>
            <a:endParaRPr lang="fr-FR" sz="1600" spc="500" dirty="0">
              <a:solidFill>
                <a:schemeClr val="accent5">
                  <a:lumMod val="75000"/>
                </a:schemeClr>
              </a:solidFill>
            </a:endParaRPr>
          </a:p>
          <a:p>
            <a:pPr marL="95250">
              <a:spcBef>
                <a:spcPts val="600"/>
              </a:spcBef>
              <a:spcAft>
                <a:spcPts val="600"/>
              </a:spcAft>
              <a:buClr>
                <a:srgbClr val="49AEDD"/>
              </a:buClr>
            </a:pPr>
            <a:endParaRPr lang="fr-FR" sz="1600" spc="500" dirty="0">
              <a:solidFill>
                <a:schemeClr val="accent5">
                  <a:lumMod val="75000"/>
                </a:schemeClr>
              </a:solidFill>
            </a:endParaRPr>
          </a:p>
          <a:p>
            <a:pPr marL="95250">
              <a:spcBef>
                <a:spcPts val="600"/>
              </a:spcBef>
              <a:spcAft>
                <a:spcPts val="600"/>
              </a:spcAft>
              <a:buClr>
                <a:srgbClr val="49AEDD"/>
              </a:buClr>
            </a:pPr>
            <a:endParaRPr lang="fr-FR" sz="1600" spc="500" dirty="0">
              <a:solidFill>
                <a:schemeClr val="accent5">
                  <a:lumMod val="75000"/>
                </a:schemeClr>
              </a:solidFill>
            </a:endParaRPr>
          </a:p>
          <a:p>
            <a:pPr marL="95250" algn="just">
              <a:spcBef>
                <a:spcPts val="600"/>
              </a:spcBef>
              <a:spcAft>
                <a:spcPts val="600"/>
              </a:spcAft>
              <a:buClr>
                <a:srgbClr val="49AEDD"/>
              </a:buClr>
            </a:pPr>
            <a:r>
              <a:rPr lang="fr-FR" sz="1600" dirty="0"/>
              <a:t>La </a:t>
            </a:r>
            <a:r>
              <a:rPr lang="fr-FR" sz="1600" b="1" dirty="0"/>
              <a:t>certification </a:t>
            </a:r>
            <a:r>
              <a:rPr lang="fr-FR" sz="1600" b="1" dirty="0" err="1"/>
              <a:t>VeriSelect</a:t>
            </a:r>
            <a:r>
              <a:rPr lang="fr-FR" sz="1600" b="1" dirty="0"/>
              <a:t> </a:t>
            </a:r>
            <a:r>
              <a:rPr lang="fr-FR" sz="1600" dirty="0"/>
              <a:t>Formation Professionnelle est un atout indispensable pour communiquer sur la </a:t>
            </a:r>
            <a:r>
              <a:rPr lang="fr-FR" sz="1600" b="1" dirty="0"/>
              <a:t>qualité des formations dispensées</a:t>
            </a:r>
            <a:r>
              <a:rPr lang="fr-FR" sz="1600" dirty="0"/>
              <a:t>. Cette certification aux organismes de formation professionnelle répondant à la mise en place d’un </a:t>
            </a:r>
            <a:r>
              <a:rPr lang="fr-FR" sz="1600" b="1" dirty="0"/>
              <a:t>système d’amélioration continue </a:t>
            </a:r>
            <a:r>
              <a:rPr lang="fr-FR" sz="1600" dirty="0"/>
              <a:t>ainsi qu’aux exigences qualités décrites par l’article sur la qualité et la réforme de la formation professionnelle.</a:t>
            </a:r>
          </a:p>
        </p:txBody>
      </p:sp>
    </p:spTree>
    <p:extLst>
      <p:ext uri="{BB962C8B-B14F-4D97-AF65-F5344CB8AC3E}">
        <p14:creationId xmlns:p14="http://schemas.microsoft.com/office/powerpoint/2010/main" val="138728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527F65C9-9C0F-8142-8495-2AB6165CDE78}"/>
              </a:ext>
            </a:extLst>
          </p:cNvPr>
          <p:cNvSpPr/>
          <p:nvPr/>
        </p:nvSpPr>
        <p:spPr>
          <a:xfrm>
            <a:off x="-1" y="4943541"/>
            <a:ext cx="2373551" cy="50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AEF80C70-0FC8-6948-9F0D-303AFD316507}"/>
              </a:ext>
            </a:extLst>
          </p:cNvPr>
          <p:cNvSpPr/>
          <p:nvPr/>
        </p:nvSpPr>
        <p:spPr>
          <a:xfrm>
            <a:off x="0" y="1520777"/>
            <a:ext cx="3093396" cy="50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C7B2DCF5-29D1-47DF-8A29-5336EE8ACFED}"/>
              </a:ext>
            </a:extLst>
          </p:cNvPr>
          <p:cNvSpPr/>
          <p:nvPr/>
        </p:nvSpPr>
        <p:spPr>
          <a:xfrm>
            <a:off x="-1" y="7343077"/>
            <a:ext cx="7559675" cy="1852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52A4F90F-B5B0-49E1-B2E1-A8F6EFD72155}"/>
              </a:ext>
            </a:extLst>
          </p:cNvPr>
          <p:cNvPicPr>
            <a:picLocks noChangeAspect="1"/>
          </p:cNvPicPr>
          <p:nvPr/>
        </p:nvPicPr>
        <p:blipFill>
          <a:blip r:embed="rId3" cstate="print">
            <a:alphaModFix amt="57000"/>
            <a:extLst>
              <a:ext uri="{28A0092B-C50C-407E-A947-70E740481C1C}">
                <a14:useLocalDpi xmlns:a14="http://schemas.microsoft.com/office/drawing/2010/main" val="0"/>
              </a:ext>
            </a:extLst>
          </a:blip>
          <a:stretch>
            <a:fillRect/>
          </a:stretch>
        </p:blipFill>
        <p:spPr>
          <a:xfrm rot="2766296">
            <a:off x="-5189927" y="4143809"/>
            <a:ext cx="10655286" cy="5339074"/>
          </a:xfrm>
          <a:prstGeom prst="rect">
            <a:avLst/>
          </a:prstGeom>
          <a:effectLst/>
        </p:spPr>
      </p:pic>
      <p:grpSp>
        <p:nvGrpSpPr>
          <p:cNvPr id="13" name="Groupe 12">
            <a:extLst>
              <a:ext uri="{FF2B5EF4-FFF2-40B4-BE49-F238E27FC236}">
                <a16:creationId xmlns:a16="http://schemas.microsoft.com/office/drawing/2014/main" id="{006B63A0-FBC3-4DB2-AC95-E54F79D6AEFA}"/>
              </a:ext>
            </a:extLst>
          </p:cNvPr>
          <p:cNvGrpSpPr/>
          <p:nvPr/>
        </p:nvGrpSpPr>
        <p:grpSpPr>
          <a:xfrm>
            <a:off x="851259" y="7522175"/>
            <a:ext cx="6888347" cy="2829621"/>
            <a:chOff x="730863" y="9906008"/>
            <a:chExt cx="6888347" cy="2829621"/>
          </a:xfrm>
        </p:grpSpPr>
        <p:sp>
          <p:nvSpPr>
            <p:cNvPr id="14" name="ZoneTexte 13">
              <a:extLst>
                <a:ext uri="{FF2B5EF4-FFF2-40B4-BE49-F238E27FC236}">
                  <a16:creationId xmlns:a16="http://schemas.microsoft.com/office/drawing/2014/main" id="{B433C599-4D5A-4D2E-AC63-4525329D37D5}"/>
                </a:ext>
              </a:extLst>
            </p:cNvPr>
            <p:cNvSpPr txBox="1"/>
            <p:nvPr/>
          </p:nvSpPr>
          <p:spPr>
            <a:xfrm>
              <a:off x="4316115" y="9918747"/>
              <a:ext cx="3303095" cy="335348"/>
            </a:xfrm>
            <a:prstGeom prst="rect">
              <a:avLst/>
            </a:prstGeom>
            <a:noFill/>
          </p:spPr>
          <p:txBody>
            <a:bodyPr wrap="square" rtlCol="0">
              <a:spAutoFit/>
            </a:bodyPr>
            <a:lstStyle/>
            <a:p>
              <a:endParaRPr lang="fr-FR" sz="1579" b="1" dirty="0"/>
            </a:p>
          </p:txBody>
        </p:sp>
        <p:sp>
          <p:nvSpPr>
            <p:cNvPr id="15" name="ZoneTexte 14">
              <a:extLst>
                <a:ext uri="{FF2B5EF4-FFF2-40B4-BE49-F238E27FC236}">
                  <a16:creationId xmlns:a16="http://schemas.microsoft.com/office/drawing/2014/main" id="{EA4066FD-E144-4AB3-B72E-EA3C0EA03370}"/>
                </a:ext>
              </a:extLst>
            </p:cNvPr>
            <p:cNvSpPr txBox="1"/>
            <p:nvPr/>
          </p:nvSpPr>
          <p:spPr>
            <a:xfrm>
              <a:off x="730863" y="9906008"/>
              <a:ext cx="5542674" cy="2829621"/>
            </a:xfrm>
            <a:prstGeom prst="rect">
              <a:avLst/>
            </a:prstGeom>
            <a:noFill/>
          </p:spPr>
          <p:txBody>
            <a:bodyPr wrap="square" rtlCol="0">
              <a:spAutoFit/>
            </a:bodyPr>
            <a:lstStyle/>
            <a:p>
              <a:endParaRPr lang="fr-FR" sz="1579" b="1" dirty="0"/>
            </a:p>
            <a:p>
              <a:r>
                <a:rPr lang="fr-FR" sz="1579" b="1" dirty="0"/>
                <a:t>AUDITEXTYL</a:t>
              </a:r>
            </a:p>
            <a:p>
              <a:r>
                <a:rPr lang="fr-FR" sz="1600" dirty="0"/>
                <a:t>52, rue Philippe de Lassalle, 69004 Lyon – FRANCE</a:t>
              </a:r>
            </a:p>
            <a:p>
              <a:r>
                <a:rPr lang="fr-FR" sz="1600" dirty="0"/>
                <a:t>Tél. 04 28 29 69 00</a:t>
              </a:r>
            </a:p>
            <a:p>
              <a:pPr>
                <a:spcAft>
                  <a:spcPts val="400"/>
                </a:spcAft>
              </a:pPr>
              <a:r>
                <a:rPr lang="fr-FR" sz="1600" dirty="0">
                  <a:effectLst>
                    <a:outerShdw blurRad="38100" dist="38100" dir="2700000" algn="tl">
                      <a:srgbClr val="000000">
                        <a:alpha val="43137"/>
                      </a:srgbClr>
                    </a:outerShdw>
                  </a:effectLst>
                </a:rPr>
                <a:t>         </a:t>
              </a:r>
              <a:r>
                <a:rPr lang="fr-FR" sz="1600" dirty="0">
                  <a:hlinkClick r:id="rId4"/>
                </a:rPr>
                <a:t>www.auditextyl.com</a:t>
              </a:r>
              <a:endParaRPr lang="fr-FR" sz="1600" dirty="0"/>
            </a:p>
            <a:p>
              <a:r>
                <a:rPr lang="fr-FR" sz="1600" b="1" dirty="0"/>
                <a:t>         </a:t>
              </a:r>
              <a:r>
                <a:rPr lang="fr-FR" sz="1600" dirty="0" err="1"/>
                <a:t>secretariat@auditextyl.com</a:t>
              </a:r>
              <a:endParaRPr lang="fr-FR" sz="1600" dirty="0"/>
            </a:p>
            <a:p>
              <a:endParaRPr lang="fr-FR" sz="1579" dirty="0"/>
            </a:p>
            <a:p>
              <a:endParaRPr lang="fr-FR" sz="1579" dirty="0"/>
            </a:p>
            <a:p>
              <a:r>
                <a:rPr lang="fr-FR" sz="1579" dirty="0"/>
                <a:t>						</a:t>
              </a:r>
            </a:p>
            <a:p>
              <a:endParaRPr lang="fr-FR" sz="1579" b="1" dirty="0"/>
            </a:p>
            <a:p>
              <a:endParaRPr lang="fr-FR" sz="1579" b="1" dirty="0"/>
            </a:p>
          </p:txBody>
        </p:sp>
      </p:grpSp>
      <p:pic>
        <p:nvPicPr>
          <p:cNvPr id="19" name="Graphique 18" descr="E-mail">
            <a:extLst>
              <a:ext uri="{FF2B5EF4-FFF2-40B4-BE49-F238E27FC236}">
                <a16:creationId xmlns:a16="http://schemas.microsoft.com/office/drawing/2014/main" id="{E1D11BA4-330C-4F88-804E-D0265BB50E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878" y="8803427"/>
            <a:ext cx="270795" cy="270795"/>
          </a:xfrm>
          <a:prstGeom prst="rect">
            <a:avLst/>
          </a:prstGeom>
        </p:spPr>
      </p:pic>
      <p:pic>
        <p:nvPicPr>
          <p:cNvPr id="21" name="Graphique 20" descr="Monde">
            <a:extLst>
              <a:ext uri="{FF2B5EF4-FFF2-40B4-BE49-F238E27FC236}">
                <a16:creationId xmlns:a16="http://schemas.microsoft.com/office/drawing/2014/main" id="{1E32971C-3A8E-4742-8BFC-BDE2DE2FD3A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5879" y="8529200"/>
            <a:ext cx="270795" cy="270795"/>
          </a:xfrm>
          <a:prstGeom prst="rect">
            <a:avLst/>
          </a:prstGeom>
        </p:spPr>
      </p:pic>
      <p:cxnSp>
        <p:nvCxnSpPr>
          <p:cNvPr id="17" name="Connecteur droit 16">
            <a:extLst>
              <a:ext uri="{FF2B5EF4-FFF2-40B4-BE49-F238E27FC236}">
                <a16:creationId xmlns:a16="http://schemas.microsoft.com/office/drawing/2014/main" id="{30F5E890-3C63-AC44-8C5F-E49FA34D25F6}"/>
              </a:ext>
            </a:extLst>
          </p:cNvPr>
          <p:cNvCxnSpPr>
            <a:cxnSpLocks/>
          </p:cNvCxnSpPr>
          <p:nvPr/>
        </p:nvCxnSpPr>
        <p:spPr>
          <a:xfrm>
            <a:off x="0" y="831122"/>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5690C234-8C75-0948-AFD7-C9D24BCBC5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2" name="ZoneTexte 1">
            <a:extLst>
              <a:ext uri="{FF2B5EF4-FFF2-40B4-BE49-F238E27FC236}">
                <a16:creationId xmlns:a16="http://schemas.microsoft.com/office/drawing/2014/main" id="{41551845-92CD-B44B-ACFC-79830015B764}"/>
              </a:ext>
            </a:extLst>
          </p:cNvPr>
          <p:cNvSpPr txBox="1"/>
          <p:nvPr/>
        </p:nvSpPr>
        <p:spPr>
          <a:xfrm>
            <a:off x="738846" y="2295557"/>
            <a:ext cx="3105765" cy="707886"/>
          </a:xfrm>
          <a:prstGeom prst="rect">
            <a:avLst/>
          </a:prstGeom>
          <a:noFill/>
        </p:spPr>
        <p:txBody>
          <a:bodyPr wrap="square" rtlCol="0">
            <a:spAutoFit/>
          </a:bodyPr>
          <a:lstStyle/>
          <a:p>
            <a:r>
              <a:rPr lang="fr-FR" sz="4000" b="1" dirty="0"/>
              <a:t>30</a:t>
            </a:r>
            <a:r>
              <a:rPr lang="fr-FR" sz="2000" dirty="0"/>
              <a:t> </a:t>
            </a:r>
            <a:r>
              <a:rPr lang="fr-FR" dirty="0"/>
              <a:t>ans d’expérience</a:t>
            </a:r>
            <a:endParaRPr lang="fr-FR" sz="2000" dirty="0"/>
          </a:p>
        </p:txBody>
      </p:sp>
      <p:sp>
        <p:nvSpPr>
          <p:cNvPr id="3" name="ZoneTexte 2">
            <a:extLst>
              <a:ext uri="{FF2B5EF4-FFF2-40B4-BE49-F238E27FC236}">
                <a16:creationId xmlns:a16="http://schemas.microsoft.com/office/drawing/2014/main" id="{59EED629-6B47-B840-8F61-1B5A7098AC0E}"/>
              </a:ext>
            </a:extLst>
          </p:cNvPr>
          <p:cNvSpPr txBox="1"/>
          <p:nvPr/>
        </p:nvSpPr>
        <p:spPr>
          <a:xfrm rot="10800000" flipV="1">
            <a:off x="738846" y="3195280"/>
            <a:ext cx="3837897" cy="1261884"/>
          </a:xfrm>
          <a:prstGeom prst="rect">
            <a:avLst/>
          </a:prstGeom>
          <a:noFill/>
        </p:spPr>
        <p:txBody>
          <a:bodyPr wrap="square" rtlCol="0">
            <a:spAutoFit/>
          </a:bodyPr>
          <a:lstStyle/>
          <a:p>
            <a:pPr>
              <a:spcAft>
                <a:spcPts val="10200"/>
              </a:spcAft>
            </a:pPr>
            <a:r>
              <a:rPr lang="fr-FR" sz="4000" b="1" dirty="0"/>
              <a:t>1</a:t>
            </a:r>
            <a:r>
              <a:rPr lang="fr-FR" sz="2000" dirty="0"/>
              <a:t> </a:t>
            </a:r>
            <a:r>
              <a:rPr lang="fr-FR" dirty="0"/>
              <a:t>personnes sur </a:t>
            </a:r>
            <a:r>
              <a:rPr lang="fr-FR" sz="4000" b="1" dirty="0"/>
              <a:t>20</a:t>
            </a:r>
            <a:r>
              <a:rPr lang="fr-FR" dirty="0"/>
              <a:t> hospitalisées contracte une infection dans l’établissement où il est soigné*</a:t>
            </a:r>
            <a:endParaRPr lang="fr-FR" sz="2000" dirty="0"/>
          </a:p>
        </p:txBody>
      </p:sp>
      <p:sp>
        <p:nvSpPr>
          <p:cNvPr id="4" name="ZoneTexte 3">
            <a:extLst>
              <a:ext uri="{FF2B5EF4-FFF2-40B4-BE49-F238E27FC236}">
                <a16:creationId xmlns:a16="http://schemas.microsoft.com/office/drawing/2014/main" id="{392849D3-83C5-424F-8485-9BD547E28AE6}"/>
              </a:ext>
            </a:extLst>
          </p:cNvPr>
          <p:cNvSpPr txBox="1"/>
          <p:nvPr/>
        </p:nvSpPr>
        <p:spPr>
          <a:xfrm>
            <a:off x="3896794" y="10416224"/>
            <a:ext cx="3744936" cy="261610"/>
          </a:xfrm>
          <a:prstGeom prst="rect">
            <a:avLst/>
          </a:prstGeom>
          <a:noFill/>
        </p:spPr>
        <p:txBody>
          <a:bodyPr wrap="none" rtlCol="0">
            <a:spAutoFit/>
          </a:bodyPr>
          <a:lstStyle/>
          <a:p>
            <a:r>
              <a:rPr lang="fr-FR" sz="1100" dirty="0"/>
              <a:t>* étude de l’Institut national de veille sanitaire datant de 2012</a:t>
            </a:r>
          </a:p>
        </p:txBody>
      </p:sp>
      <p:sp>
        <p:nvSpPr>
          <p:cNvPr id="8" name="ZoneTexte 7">
            <a:extLst>
              <a:ext uri="{FF2B5EF4-FFF2-40B4-BE49-F238E27FC236}">
                <a16:creationId xmlns:a16="http://schemas.microsoft.com/office/drawing/2014/main" id="{5E918366-F78E-B042-A04C-921ADFFBD396}"/>
              </a:ext>
            </a:extLst>
          </p:cNvPr>
          <p:cNvSpPr txBox="1"/>
          <p:nvPr/>
        </p:nvSpPr>
        <p:spPr>
          <a:xfrm>
            <a:off x="750702" y="1593746"/>
            <a:ext cx="3188203" cy="369332"/>
          </a:xfrm>
          <a:prstGeom prst="rect">
            <a:avLst/>
          </a:prstGeom>
          <a:noFill/>
        </p:spPr>
        <p:txBody>
          <a:bodyPr wrap="square" rtlCol="0">
            <a:spAutoFit/>
          </a:bodyPr>
          <a:lstStyle/>
          <a:p>
            <a:r>
              <a:rPr lang="fr-FR" b="1" dirty="0"/>
              <a:t>QUELQUES CHIFFRES </a:t>
            </a:r>
          </a:p>
        </p:txBody>
      </p:sp>
      <p:sp>
        <p:nvSpPr>
          <p:cNvPr id="20" name="ZoneTexte 19">
            <a:extLst>
              <a:ext uri="{FF2B5EF4-FFF2-40B4-BE49-F238E27FC236}">
                <a16:creationId xmlns:a16="http://schemas.microsoft.com/office/drawing/2014/main" id="{FA4D3457-BCD5-AF48-98C1-04367DD10CBB}"/>
              </a:ext>
            </a:extLst>
          </p:cNvPr>
          <p:cNvSpPr txBox="1"/>
          <p:nvPr/>
        </p:nvSpPr>
        <p:spPr>
          <a:xfrm>
            <a:off x="851259" y="6646250"/>
            <a:ext cx="1089529" cy="399600"/>
          </a:xfrm>
          <a:prstGeom prst="rect">
            <a:avLst/>
          </a:prstGeom>
          <a:noFill/>
        </p:spPr>
        <p:txBody>
          <a:bodyPr wrap="none" rtlCol="0">
            <a:prstTxWarp prst="textArchDown">
              <a:avLst/>
            </a:prstTxWarp>
            <a:spAutoFit/>
          </a:bodyPr>
          <a:lstStyle/>
          <a:p>
            <a:pPr algn="ctr"/>
            <a:r>
              <a:rPr lang="fr-FR" sz="2000" b="1" dirty="0">
                <a:solidFill>
                  <a:srgbClr val="52AED7"/>
                </a:solidFill>
                <a:effectLst>
                  <a:outerShdw blurRad="50800" dist="12700" dir="6000000" sx="1000" sy="1000" algn="ctr" rotWithShape="0">
                    <a:srgbClr val="000000">
                      <a:alpha val="43137"/>
                    </a:srgbClr>
                  </a:outerShdw>
                </a:effectLst>
              </a:rPr>
              <a:t>ECOUTE </a:t>
            </a:r>
          </a:p>
        </p:txBody>
      </p:sp>
      <p:sp>
        <p:nvSpPr>
          <p:cNvPr id="24" name="ZoneTexte 23">
            <a:extLst>
              <a:ext uri="{FF2B5EF4-FFF2-40B4-BE49-F238E27FC236}">
                <a16:creationId xmlns:a16="http://schemas.microsoft.com/office/drawing/2014/main" id="{57283571-D4A6-E94D-9D29-B96010BD8461}"/>
              </a:ext>
            </a:extLst>
          </p:cNvPr>
          <p:cNvSpPr txBox="1"/>
          <p:nvPr/>
        </p:nvSpPr>
        <p:spPr>
          <a:xfrm>
            <a:off x="5085896" y="6613292"/>
            <a:ext cx="1685654" cy="400110"/>
          </a:xfrm>
          <a:prstGeom prst="rect">
            <a:avLst/>
          </a:prstGeom>
          <a:noFill/>
        </p:spPr>
        <p:txBody>
          <a:bodyPr wrap="none" rtlCol="0">
            <a:prstTxWarp prst="textArchDown">
              <a:avLst/>
            </a:prstTxWarp>
            <a:spAutoFit/>
          </a:bodyPr>
          <a:lstStyle/>
          <a:p>
            <a:pPr algn="ctr"/>
            <a:r>
              <a:rPr lang="fr-FR" sz="2000" b="1" dirty="0">
                <a:solidFill>
                  <a:srgbClr val="52AED7"/>
                </a:solidFill>
              </a:rPr>
              <a:t>SATISFACTION</a:t>
            </a:r>
          </a:p>
        </p:txBody>
      </p:sp>
      <p:sp>
        <p:nvSpPr>
          <p:cNvPr id="25" name="ZoneTexte 24">
            <a:extLst>
              <a:ext uri="{FF2B5EF4-FFF2-40B4-BE49-F238E27FC236}">
                <a16:creationId xmlns:a16="http://schemas.microsoft.com/office/drawing/2014/main" id="{41562F2A-0BB3-834E-9D3C-F93688B16ACD}"/>
              </a:ext>
            </a:extLst>
          </p:cNvPr>
          <p:cNvSpPr txBox="1"/>
          <p:nvPr/>
        </p:nvSpPr>
        <p:spPr>
          <a:xfrm>
            <a:off x="3243206" y="5721673"/>
            <a:ext cx="1105944" cy="400110"/>
          </a:xfrm>
          <a:prstGeom prst="rect">
            <a:avLst/>
          </a:prstGeom>
          <a:noFill/>
        </p:spPr>
        <p:txBody>
          <a:bodyPr wrap="none" rtlCol="0">
            <a:prstTxWarp prst="textArchUp">
              <a:avLst/>
            </a:prstTxWarp>
            <a:spAutoFit/>
          </a:bodyPr>
          <a:lstStyle/>
          <a:p>
            <a:pPr algn="ctr"/>
            <a:r>
              <a:rPr lang="fr-FR" sz="2000" b="1" dirty="0">
                <a:solidFill>
                  <a:srgbClr val="52AED7"/>
                </a:solidFill>
                <a:effectLst>
                  <a:outerShdw blurRad="50800" dist="38100" dir="2700000" sx="1000" sy="1000" algn="tl" rotWithShape="0">
                    <a:prstClr val="black">
                      <a:alpha val="40000"/>
                    </a:prstClr>
                  </a:outerShdw>
                </a:effectLst>
              </a:rPr>
              <a:t>QUALITE</a:t>
            </a:r>
          </a:p>
        </p:txBody>
      </p:sp>
      <p:sp>
        <p:nvSpPr>
          <p:cNvPr id="26" name="ZoneTexte 25">
            <a:extLst>
              <a:ext uri="{FF2B5EF4-FFF2-40B4-BE49-F238E27FC236}">
                <a16:creationId xmlns:a16="http://schemas.microsoft.com/office/drawing/2014/main" id="{DE54CA3F-AC6C-074C-9EEF-CFF055B89DA4}"/>
              </a:ext>
            </a:extLst>
          </p:cNvPr>
          <p:cNvSpPr txBox="1"/>
          <p:nvPr/>
        </p:nvSpPr>
        <p:spPr>
          <a:xfrm>
            <a:off x="646459" y="5046559"/>
            <a:ext cx="1515030" cy="369332"/>
          </a:xfrm>
          <a:prstGeom prst="rect">
            <a:avLst/>
          </a:prstGeom>
          <a:noFill/>
        </p:spPr>
        <p:txBody>
          <a:bodyPr wrap="none" rtlCol="0">
            <a:spAutoFit/>
          </a:bodyPr>
          <a:lstStyle/>
          <a:p>
            <a:r>
              <a:rPr lang="fr-FR" b="1" dirty="0"/>
              <a:t>NOS VALEURS</a:t>
            </a:r>
          </a:p>
        </p:txBody>
      </p:sp>
      <p:pic>
        <p:nvPicPr>
          <p:cNvPr id="27" name="Image 26">
            <a:extLst>
              <a:ext uri="{FF2B5EF4-FFF2-40B4-BE49-F238E27FC236}">
                <a16:creationId xmlns:a16="http://schemas.microsoft.com/office/drawing/2014/main" id="{5C1F0223-0DBC-4345-8729-ED77DF08C8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4058" y="5662852"/>
            <a:ext cx="930420" cy="956008"/>
          </a:xfrm>
          <a:prstGeom prst="rect">
            <a:avLst/>
          </a:prstGeom>
        </p:spPr>
      </p:pic>
      <p:pic>
        <p:nvPicPr>
          <p:cNvPr id="28" name="Image 27">
            <a:extLst>
              <a:ext uri="{FF2B5EF4-FFF2-40B4-BE49-F238E27FC236}">
                <a16:creationId xmlns:a16="http://schemas.microsoft.com/office/drawing/2014/main" id="{2C60FE0F-DD7F-5A45-9466-3E8C5D35647A}"/>
              </a:ext>
            </a:extLst>
          </p:cNvPr>
          <p:cNvPicPr>
            <a:picLocks noChangeAspect="1"/>
          </p:cNvPicPr>
          <p:nvPr/>
        </p:nvPicPr>
        <p:blipFill>
          <a:blip r:embed="rId11" cstate="print"/>
          <a:stretch>
            <a:fillRect/>
          </a:stretch>
        </p:blipFill>
        <p:spPr>
          <a:xfrm>
            <a:off x="3326365" y="6025793"/>
            <a:ext cx="970690" cy="970690"/>
          </a:xfrm>
          <a:prstGeom prst="rect">
            <a:avLst/>
          </a:prstGeom>
        </p:spPr>
      </p:pic>
      <p:grpSp>
        <p:nvGrpSpPr>
          <p:cNvPr id="62" name="Groupe 61">
            <a:extLst>
              <a:ext uri="{FF2B5EF4-FFF2-40B4-BE49-F238E27FC236}">
                <a16:creationId xmlns:a16="http://schemas.microsoft.com/office/drawing/2014/main" id="{DA214FF5-63DC-674F-82B3-9DD763D070A1}"/>
              </a:ext>
            </a:extLst>
          </p:cNvPr>
          <p:cNvGrpSpPr/>
          <p:nvPr/>
        </p:nvGrpSpPr>
        <p:grpSpPr>
          <a:xfrm>
            <a:off x="995784" y="5774310"/>
            <a:ext cx="872823" cy="737332"/>
            <a:chOff x="995784" y="5774310"/>
            <a:chExt cx="872823" cy="737332"/>
          </a:xfrm>
        </p:grpSpPr>
        <p:pic>
          <p:nvPicPr>
            <p:cNvPr id="30" name="Image 29">
              <a:extLst>
                <a:ext uri="{FF2B5EF4-FFF2-40B4-BE49-F238E27FC236}">
                  <a16:creationId xmlns:a16="http://schemas.microsoft.com/office/drawing/2014/main" id="{2B949156-210F-ED46-BABA-A31067DD3BF9}"/>
                </a:ext>
              </a:extLst>
            </p:cNvPr>
            <p:cNvPicPr>
              <a:picLocks noChangeAspect="1"/>
            </p:cNvPicPr>
            <p:nvPr/>
          </p:nvPicPr>
          <p:blipFill>
            <a:blip r:embed="rId12" cstate="print"/>
            <a:stretch>
              <a:fillRect/>
            </a:stretch>
          </p:blipFill>
          <p:spPr>
            <a:xfrm>
              <a:off x="1131275" y="5774310"/>
              <a:ext cx="737332" cy="737332"/>
            </a:xfrm>
            <a:prstGeom prst="rect">
              <a:avLst/>
            </a:prstGeom>
          </p:spPr>
        </p:pic>
        <p:cxnSp>
          <p:nvCxnSpPr>
            <p:cNvPr id="32" name="Connecteur droit 31">
              <a:extLst>
                <a:ext uri="{FF2B5EF4-FFF2-40B4-BE49-F238E27FC236}">
                  <a16:creationId xmlns:a16="http://schemas.microsoft.com/office/drawing/2014/main" id="{4755742A-89C0-B141-837C-8F352A959618}"/>
                </a:ext>
              </a:extLst>
            </p:cNvPr>
            <p:cNvCxnSpPr>
              <a:cxnSpLocks/>
            </p:cNvCxnSpPr>
            <p:nvPr/>
          </p:nvCxnSpPr>
          <p:spPr>
            <a:xfrm>
              <a:off x="1031345" y="5869451"/>
              <a:ext cx="144992" cy="122997"/>
            </a:xfrm>
            <a:prstGeom prst="line">
              <a:avLst/>
            </a:prstGeom>
            <a:ln w="66675"/>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DA48373B-75BF-B543-BEF2-937FB70F7453}"/>
                </a:ext>
              </a:extLst>
            </p:cNvPr>
            <p:cNvCxnSpPr>
              <a:cxnSpLocks/>
            </p:cNvCxnSpPr>
            <p:nvPr/>
          </p:nvCxnSpPr>
          <p:spPr>
            <a:xfrm>
              <a:off x="995784" y="6106788"/>
              <a:ext cx="161098" cy="19643"/>
            </a:xfrm>
            <a:prstGeom prst="line">
              <a:avLst/>
            </a:prstGeom>
            <a:ln w="66675"/>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C7B5C192-250B-0340-BADF-3255FBFC69B2}"/>
                </a:ext>
              </a:extLst>
            </p:cNvPr>
            <p:cNvCxnSpPr>
              <a:cxnSpLocks/>
            </p:cNvCxnSpPr>
            <p:nvPr/>
          </p:nvCxnSpPr>
          <p:spPr>
            <a:xfrm flipH="1">
              <a:off x="1054150" y="6252058"/>
              <a:ext cx="130735" cy="132538"/>
            </a:xfrm>
            <a:prstGeom prst="line">
              <a:avLst/>
            </a:prstGeom>
            <a:ln w="66675"/>
          </p:spPr>
          <p:style>
            <a:lnRef idx="1">
              <a:schemeClr val="dk1"/>
            </a:lnRef>
            <a:fillRef idx="0">
              <a:schemeClr val="dk1"/>
            </a:fillRef>
            <a:effectRef idx="0">
              <a:schemeClr val="dk1"/>
            </a:effectRef>
            <a:fontRef idx="minor">
              <a:schemeClr val="tx1"/>
            </a:fontRef>
          </p:style>
        </p:cxnSp>
      </p:grpSp>
      <p:sp>
        <p:nvSpPr>
          <p:cNvPr id="44" name="ZoneTexte 43">
            <a:extLst>
              <a:ext uri="{FF2B5EF4-FFF2-40B4-BE49-F238E27FC236}">
                <a16:creationId xmlns:a16="http://schemas.microsoft.com/office/drawing/2014/main" id="{1F652E6A-FBE2-2D4C-BA2F-B01026952AA7}"/>
              </a:ext>
            </a:extLst>
          </p:cNvPr>
          <p:cNvSpPr txBox="1"/>
          <p:nvPr/>
        </p:nvSpPr>
        <p:spPr>
          <a:xfrm>
            <a:off x="638363" y="7372284"/>
            <a:ext cx="1189685" cy="369332"/>
          </a:xfrm>
          <a:prstGeom prst="rect">
            <a:avLst/>
          </a:prstGeom>
          <a:noFill/>
        </p:spPr>
        <p:txBody>
          <a:bodyPr wrap="none" rtlCol="0">
            <a:spAutoFit/>
          </a:bodyPr>
          <a:lstStyle/>
          <a:p>
            <a:r>
              <a:rPr lang="fr-FR" b="1" dirty="0"/>
              <a:t>CONTACTS</a:t>
            </a:r>
          </a:p>
        </p:txBody>
      </p:sp>
      <p:pic>
        <p:nvPicPr>
          <p:cNvPr id="50" name="Image 49">
            <a:extLst>
              <a:ext uri="{FF2B5EF4-FFF2-40B4-BE49-F238E27FC236}">
                <a16:creationId xmlns:a16="http://schemas.microsoft.com/office/drawing/2014/main" id="{AE1E4F7F-BABC-1640-AD28-88172C3CF7D5}"/>
              </a:ext>
            </a:extLst>
          </p:cNvPr>
          <p:cNvPicPr>
            <a:picLocks noChangeAspect="1"/>
          </p:cNvPicPr>
          <p:nvPr/>
        </p:nvPicPr>
        <p:blipFill>
          <a:blip r:embed="rId13" cstate="print"/>
          <a:stretch>
            <a:fillRect/>
          </a:stretch>
        </p:blipFill>
        <p:spPr>
          <a:xfrm>
            <a:off x="4970534" y="9627241"/>
            <a:ext cx="284969" cy="284969"/>
          </a:xfrm>
          <a:prstGeom prst="rect">
            <a:avLst/>
          </a:prstGeom>
        </p:spPr>
      </p:pic>
      <p:sp>
        <p:nvSpPr>
          <p:cNvPr id="51" name="ZoneTexte 50">
            <a:extLst>
              <a:ext uri="{FF2B5EF4-FFF2-40B4-BE49-F238E27FC236}">
                <a16:creationId xmlns:a16="http://schemas.microsoft.com/office/drawing/2014/main" id="{BB335E86-9693-4848-AACE-D820CE62370A}"/>
              </a:ext>
            </a:extLst>
          </p:cNvPr>
          <p:cNvSpPr txBox="1"/>
          <p:nvPr/>
        </p:nvSpPr>
        <p:spPr>
          <a:xfrm>
            <a:off x="4930579" y="9263444"/>
            <a:ext cx="2354362" cy="338554"/>
          </a:xfrm>
          <a:prstGeom prst="rect">
            <a:avLst/>
          </a:prstGeom>
          <a:noFill/>
        </p:spPr>
        <p:txBody>
          <a:bodyPr wrap="none" rtlCol="0">
            <a:spAutoFit/>
          </a:bodyPr>
          <a:lstStyle/>
          <a:p>
            <a:r>
              <a:rPr lang="fr-FR" sz="1600" dirty="0"/>
              <a:t>Retrouvez-nous aussi sur :</a:t>
            </a:r>
          </a:p>
        </p:txBody>
      </p:sp>
      <p:sp>
        <p:nvSpPr>
          <p:cNvPr id="53" name="ZoneTexte 52">
            <a:extLst>
              <a:ext uri="{FF2B5EF4-FFF2-40B4-BE49-F238E27FC236}">
                <a16:creationId xmlns:a16="http://schemas.microsoft.com/office/drawing/2014/main" id="{AB4B7548-3478-7D49-87CA-EDDD48CB5DDA}"/>
              </a:ext>
            </a:extLst>
          </p:cNvPr>
          <p:cNvSpPr txBox="1"/>
          <p:nvPr/>
        </p:nvSpPr>
        <p:spPr>
          <a:xfrm>
            <a:off x="5471743" y="9615746"/>
            <a:ext cx="1134798" cy="369332"/>
          </a:xfrm>
          <a:prstGeom prst="rect">
            <a:avLst/>
          </a:prstGeom>
          <a:noFill/>
        </p:spPr>
        <p:txBody>
          <a:bodyPr wrap="none" rtlCol="0">
            <a:spAutoFit/>
          </a:bodyPr>
          <a:lstStyle/>
          <a:p>
            <a:r>
              <a:rPr lang="fr-FR" dirty="0">
                <a:hlinkClick r:id="rId14"/>
              </a:rPr>
              <a:t>Auditextyl</a:t>
            </a:r>
            <a:endParaRPr lang="fr-FR" dirty="0">
              <a:solidFill>
                <a:srgbClr val="FF0000"/>
              </a:solidFill>
            </a:endParaRPr>
          </a:p>
        </p:txBody>
      </p:sp>
      <p:sp>
        <p:nvSpPr>
          <p:cNvPr id="6" name="Espace réservé du pied de page 5">
            <a:extLst>
              <a:ext uri="{FF2B5EF4-FFF2-40B4-BE49-F238E27FC236}">
                <a16:creationId xmlns:a16="http://schemas.microsoft.com/office/drawing/2014/main" id="{8138FAA5-C0E4-434C-9F4C-E03F1A69F21B}"/>
              </a:ext>
            </a:extLst>
          </p:cNvPr>
          <p:cNvSpPr>
            <a:spLocks noGrp="1"/>
          </p:cNvSpPr>
          <p:nvPr>
            <p:ph type="ftr" sz="quarter" idx="11"/>
          </p:nvPr>
        </p:nvSpPr>
        <p:spPr/>
        <p:txBody>
          <a:bodyPr/>
          <a:lstStyle/>
          <a:p>
            <a:r>
              <a:rPr lang="fr-FR" dirty="0"/>
              <a:t>Société AUDITEXTYL - Brochure 2023</a:t>
            </a:r>
          </a:p>
        </p:txBody>
      </p:sp>
      <p:sp>
        <p:nvSpPr>
          <p:cNvPr id="40" name="Espace réservé du numéro de diapositive 7">
            <a:extLst>
              <a:ext uri="{FF2B5EF4-FFF2-40B4-BE49-F238E27FC236}">
                <a16:creationId xmlns:a16="http://schemas.microsoft.com/office/drawing/2014/main" id="{09C3CBAA-99C3-9B47-8AF6-602EF65AE759}"/>
              </a:ext>
            </a:extLst>
          </p:cNvPr>
          <p:cNvSpPr txBox="1">
            <a:spLocks/>
          </p:cNvSpPr>
          <p:nvPr/>
        </p:nvSpPr>
        <p:spPr>
          <a:xfrm>
            <a:off x="5697226" y="9890281"/>
            <a:ext cx="1700927" cy="569240"/>
          </a:xfrm>
          <a:prstGeom prst="rect">
            <a:avLst/>
          </a:prstGeom>
        </p:spPr>
        <p:txBody>
          <a:bodyPr vert="horz" lIns="91440" tIns="45720" rIns="91440" bIns="45720" rtlCol="0" anchor="ctr"/>
          <a:lstStyle>
            <a:defPPr>
              <a:defRPr lang="en-US"/>
            </a:defPPr>
            <a:lvl1pPr marL="0" algn="r" defTabSz="457200" rtl="0" eaLnBrk="1" latinLnBrk="0" hangingPunct="1">
              <a:defRPr sz="99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t>15</a:t>
            </a:r>
          </a:p>
        </p:txBody>
      </p:sp>
      <p:pic>
        <p:nvPicPr>
          <p:cNvPr id="41" name="Image 40">
            <a:extLst>
              <a:ext uri="{FF2B5EF4-FFF2-40B4-BE49-F238E27FC236}">
                <a16:creationId xmlns:a16="http://schemas.microsoft.com/office/drawing/2014/main" id="{E950A98B-8A53-2F42-9CEA-DAC04F4522A5}"/>
              </a:ext>
            </a:extLst>
          </p:cNvPr>
          <p:cNvPicPr>
            <a:picLocks noChangeAspect="1"/>
          </p:cNvPicPr>
          <p:nvPr/>
        </p:nvPicPr>
        <p:blipFill>
          <a:blip r:embed="rId15" cstate="print">
            <a:extLst>
              <a:ext uri="{BEBA8EAE-BF5A-486C-A8C5-ECC9F3942E4B}">
                <a14:imgProps xmlns:a14="http://schemas.microsoft.com/office/drawing/2010/main">
                  <a14:imgLayer>
                    <a14:imgEffect>
                      <a14:brightnessContrast contrast="51000"/>
                    </a14:imgEffect>
                  </a14:imgLayer>
                </a14:imgProps>
              </a:ext>
              <a:ext uri="{28A0092B-C50C-407E-A947-70E740481C1C}">
                <a14:useLocalDpi xmlns:a14="http://schemas.microsoft.com/office/drawing/2010/main" val="0"/>
              </a:ext>
            </a:extLst>
          </a:blip>
          <a:stretch>
            <a:fillRect/>
          </a:stretch>
        </p:blipFill>
        <p:spPr>
          <a:xfrm>
            <a:off x="5017632" y="1753064"/>
            <a:ext cx="2360364" cy="2343504"/>
          </a:xfrm>
          <a:prstGeom prst="rect">
            <a:avLst/>
          </a:prstGeom>
        </p:spPr>
      </p:pic>
      <p:pic>
        <p:nvPicPr>
          <p:cNvPr id="45" name="Image 44">
            <a:extLst>
              <a:ext uri="{FF2B5EF4-FFF2-40B4-BE49-F238E27FC236}">
                <a16:creationId xmlns:a16="http://schemas.microsoft.com/office/drawing/2014/main" id="{9D4A524B-60AB-5442-80EB-9EB02A831EBB}"/>
              </a:ext>
            </a:extLst>
          </p:cNvPr>
          <p:cNvPicPr>
            <a:picLocks noChangeAspect="1"/>
          </p:cNvPicPr>
          <p:nvPr/>
        </p:nvPicPr>
        <p:blipFill rotWithShape="1">
          <a:blip r:embed="rId16"/>
          <a:srcRect t="17350" b="17967"/>
          <a:stretch/>
        </p:blipFill>
        <p:spPr>
          <a:xfrm>
            <a:off x="5813791" y="8158545"/>
            <a:ext cx="1381117" cy="858237"/>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6" name="ZoneTexte 45">
            <a:extLst>
              <a:ext uri="{FF2B5EF4-FFF2-40B4-BE49-F238E27FC236}">
                <a16:creationId xmlns:a16="http://schemas.microsoft.com/office/drawing/2014/main" id="{788EED7C-45CB-474C-9E7C-CE11612527FD}"/>
              </a:ext>
            </a:extLst>
          </p:cNvPr>
          <p:cNvSpPr txBox="1"/>
          <p:nvPr/>
        </p:nvSpPr>
        <p:spPr>
          <a:xfrm>
            <a:off x="647699" y="924878"/>
            <a:ext cx="2931929" cy="470257"/>
          </a:xfrm>
          <a:prstGeom prst="rect">
            <a:avLst/>
          </a:prstGeom>
          <a:noFill/>
        </p:spPr>
        <p:txBody>
          <a:bodyPr wrap="square" rtlCol="0">
            <a:spAutoFit/>
          </a:bodyPr>
          <a:lstStyle/>
          <a:p>
            <a:r>
              <a:rPr lang="fr-FR" sz="2456" dirty="0">
                <a:highlight>
                  <a:srgbClr val="B37CEF"/>
                </a:highlight>
                <a:latin typeface="Abadi" panose="020B0604020104020204" pitchFamily="34" charset="0"/>
              </a:rPr>
              <a:t>BON A SAVOIR</a:t>
            </a:r>
          </a:p>
        </p:txBody>
      </p:sp>
      <p:pic>
        <p:nvPicPr>
          <p:cNvPr id="39" name="Image 38">
            <a:extLst>
              <a:ext uri="{FF2B5EF4-FFF2-40B4-BE49-F238E27FC236}">
                <a16:creationId xmlns:a16="http://schemas.microsoft.com/office/drawing/2014/main" id="{E7687CFC-5323-EA43-88D1-6A0125A6E35E}"/>
              </a:ext>
            </a:extLst>
          </p:cNvPr>
          <p:cNvPicPr>
            <a:picLocks noChangeAspect="1"/>
          </p:cNvPicPr>
          <p:nvPr/>
        </p:nvPicPr>
        <p:blipFill>
          <a:blip r:embed="rId17">
            <a:extLst>
              <a:ext uri="{BEBA8EAE-BF5A-486C-A8C5-ECC9F3942E4B}">
                <a14:imgProps xmlns:a14="http://schemas.microsoft.com/office/drawing/2010/main">
                  <a14:imgLayer>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29015" y="3471110"/>
            <a:ext cx="1430086" cy="1430086"/>
          </a:xfrm>
          <a:prstGeom prst="rect">
            <a:avLst/>
          </a:prstGeom>
        </p:spPr>
      </p:pic>
    </p:spTree>
    <p:extLst>
      <p:ext uri="{BB962C8B-B14F-4D97-AF65-F5344CB8AC3E}">
        <p14:creationId xmlns:p14="http://schemas.microsoft.com/office/powerpoint/2010/main" val="280129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5D9BB4-251A-4B84-A0D0-9142D3155CAE}"/>
              </a:ext>
            </a:extLst>
          </p:cNvPr>
          <p:cNvSpPr/>
          <p:nvPr/>
        </p:nvSpPr>
        <p:spPr>
          <a:xfrm>
            <a:off x="0" y="0"/>
            <a:ext cx="6911975" cy="10691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 name="Groupe 1">
            <a:extLst>
              <a:ext uri="{FF2B5EF4-FFF2-40B4-BE49-F238E27FC236}">
                <a16:creationId xmlns:a16="http://schemas.microsoft.com/office/drawing/2014/main" id="{AF04BF65-68DA-4F44-B399-4B743B568A17}"/>
              </a:ext>
            </a:extLst>
          </p:cNvPr>
          <p:cNvGrpSpPr/>
          <p:nvPr/>
        </p:nvGrpSpPr>
        <p:grpSpPr>
          <a:xfrm>
            <a:off x="557353" y="8088316"/>
            <a:ext cx="6009729" cy="1862598"/>
            <a:chOff x="715943" y="7939723"/>
            <a:chExt cx="6009729" cy="1862598"/>
          </a:xfrm>
        </p:grpSpPr>
        <p:pic>
          <p:nvPicPr>
            <p:cNvPr id="44" name="Image 43">
              <a:extLst>
                <a:ext uri="{FF2B5EF4-FFF2-40B4-BE49-F238E27FC236}">
                  <a16:creationId xmlns:a16="http://schemas.microsoft.com/office/drawing/2014/main" id="{6D3BF8D1-5CA4-48CF-A078-988FF60471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835"/>
            <a:stretch/>
          </p:blipFill>
          <p:spPr>
            <a:xfrm rot="10800000">
              <a:off x="5954761" y="8672286"/>
              <a:ext cx="770911" cy="1130035"/>
            </a:xfrm>
            <a:prstGeom prst="rect">
              <a:avLst/>
            </a:prstGeom>
          </p:spPr>
        </p:pic>
        <p:pic>
          <p:nvPicPr>
            <p:cNvPr id="43" name="Image 42">
              <a:extLst>
                <a:ext uri="{FF2B5EF4-FFF2-40B4-BE49-F238E27FC236}">
                  <a16:creationId xmlns:a16="http://schemas.microsoft.com/office/drawing/2014/main" id="{D4424250-87D4-4BC6-8E3F-442101CF64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835"/>
            <a:stretch/>
          </p:blipFill>
          <p:spPr>
            <a:xfrm>
              <a:off x="715943" y="7939723"/>
              <a:ext cx="770911" cy="1130035"/>
            </a:xfrm>
            <a:prstGeom prst="rect">
              <a:avLst/>
            </a:prstGeom>
          </p:spPr>
        </p:pic>
        <p:sp>
          <p:nvSpPr>
            <p:cNvPr id="7" name="ZoneTexte 6">
              <a:extLst>
                <a:ext uri="{FF2B5EF4-FFF2-40B4-BE49-F238E27FC236}">
                  <a16:creationId xmlns:a16="http://schemas.microsoft.com/office/drawing/2014/main" id="{4295EA5F-BC63-43A4-8E3F-C5FB1A90DC7A}"/>
                </a:ext>
              </a:extLst>
            </p:cNvPr>
            <p:cNvSpPr txBox="1"/>
            <p:nvPr/>
          </p:nvSpPr>
          <p:spPr>
            <a:xfrm>
              <a:off x="1490225" y="8389656"/>
              <a:ext cx="4546247" cy="1200329"/>
            </a:xfrm>
            <a:prstGeom prst="rect">
              <a:avLst/>
            </a:prstGeom>
            <a:noFill/>
          </p:spPr>
          <p:txBody>
            <a:bodyPr wrap="square" rtlCol="0">
              <a:spAutoFit/>
            </a:bodyPr>
            <a:lstStyle/>
            <a:p>
              <a:pPr algn="just"/>
              <a:r>
                <a:rPr lang="fr-FR" sz="2400" b="1" dirty="0"/>
                <a:t>Auditextyl, c’est un état d’esprit, une entreprise humaine et engagée </a:t>
              </a:r>
            </a:p>
          </p:txBody>
        </p:sp>
      </p:grpSp>
      <p:grpSp>
        <p:nvGrpSpPr>
          <p:cNvPr id="12" name="Groupe 11">
            <a:extLst>
              <a:ext uri="{FF2B5EF4-FFF2-40B4-BE49-F238E27FC236}">
                <a16:creationId xmlns:a16="http://schemas.microsoft.com/office/drawing/2014/main" id="{C9FFAEB8-DBF6-4DF7-8266-5B4198BB8CC9}"/>
              </a:ext>
            </a:extLst>
          </p:cNvPr>
          <p:cNvGrpSpPr/>
          <p:nvPr/>
        </p:nvGrpSpPr>
        <p:grpSpPr>
          <a:xfrm>
            <a:off x="-3187670" y="4943859"/>
            <a:ext cx="9151814" cy="9832208"/>
            <a:chOff x="-3398645" y="4486266"/>
            <a:chExt cx="9151814" cy="9832208"/>
          </a:xfrm>
        </p:grpSpPr>
        <p:sp>
          <p:nvSpPr>
            <p:cNvPr id="13" name="Forme libre 10">
              <a:extLst>
                <a:ext uri="{FF2B5EF4-FFF2-40B4-BE49-F238E27FC236}">
                  <a16:creationId xmlns:a16="http://schemas.microsoft.com/office/drawing/2014/main" id="{4D40297D-218B-4E50-BB65-5B13CB7607DE}"/>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orme libre 20">
              <a:extLst>
                <a:ext uri="{FF2B5EF4-FFF2-40B4-BE49-F238E27FC236}">
                  <a16:creationId xmlns:a16="http://schemas.microsoft.com/office/drawing/2014/main" id="{B7762518-99FE-4275-97F1-2481970C84F7}"/>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E993171F-BFE2-4E31-A1C8-29B2125288D8}"/>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F0FE5E2-EA7E-472F-AA6E-21C899EB9990}"/>
              </a:ext>
            </a:extLst>
          </p:cNvPr>
          <p:cNvSpPr txBox="1"/>
          <p:nvPr/>
        </p:nvSpPr>
        <p:spPr>
          <a:xfrm>
            <a:off x="725754" y="2947145"/>
            <a:ext cx="5366234" cy="5219378"/>
          </a:xfrm>
          <a:prstGeom prst="rect">
            <a:avLst/>
          </a:prstGeom>
          <a:noFill/>
        </p:spPr>
        <p:txBody>
          <a:bodyPr wrap="square" rtlCol="0">
            <a:spAutoFit/>
          </a:bodyPr>
          <a:lstStyle/>
          <a:p>
            <a:pPr algn="just"/>
            <a:r>
              <a:rPr lang="fr-FR" dirty="0"/>
              <a:t>AUDITEXTYL travaille dans les secteurs de la formation et de l’audit depuis 26 ans. Par notre action nous participons à l’amélioration de la qualité de service des blanchisseurs.</a:t>
            </a:r>
          </a:p>
          <a:p>
            <a:pPr algn="just"/>
            <a:endParaRPr lang="fr-FR" dirty="0"/>
          </a:p>
          <a:p>
            <a:pPr algn="just"/>
            <a:r>
              <a:rPr lang="fr-FR" dirty="0"/>
              <a:t>Notre savoir-faire et notre expérience approuvée auprès de plus de 2800 clients, est la garantie d’une réponse adéquate à vos besoins. Nous optimisons vos ressources et nous vous permettons de faire croître vos résultats qu’ils soient qualitatifs ou quantitatifs.</a:t>
            </a:r>
          </a:p>
          <a:p>
            <a:pPr algn="just"/>
            <a:endParaRPr lang="fr-FR" dirty="0"/>
          </a:p>
          <a:p>
            <a:pPr algn="just"/>
            <a:r>
              <a:rPr lang="fr-FR" dirty="0"/>
              <a:t>Notre priorité : la collaboration avec nos clients ainsi que leur satisfaction. C’est pour cela que nous aussi demandons des audits dans un soucis constant de qualité, certifiée par VERITAS et DATA DOCK</a:t>
            </a:r>
          </a:p>
          <a:p>
            <a:pPr algn="just"/>
            <a:endParaRPr lang="fr-FR" sz="1579" dirty="0"/>
          </a:p>
          <a:p>
            <a:pPr algn="just"/>
            <a:endParaRPr lang="fr-FR" sz="1579" dirty="0"/>
          </a:p>
          <a:p>
            <a:pPr algn="just"/>
            <a:endParaRPr lang="fr-FR" sz="1579" dirty="0"/>
          </a:p>
          <a:p>
            <a:pPr algn="just"/>
            <a:endParaRPr lang="fr-FR" sz="1579" dirty="0"/>
          </a:p>
        </p:txBody>
      </p:sp>
      <p:pic>
        <p:nvPicPr>
          <p:cNvPr id="36" name="Image 35">
            <a:extLst>
              <a:ext uri="{FF2B5EF4-FFF2-40B4-BE49-F238E27FC236}">
                <a16:creationId xmlns:a16="http://schemas.microsoft.com/office/drawing/2014/main" id="{42371A43-8B17-4116-A925-184555DC4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5436" y="665086"/>
            <a:ext cx="1273664" cy="1616973"/>
          </a:xfrm>
          <a:prstGeom prst="rect">
            <a:avLst/>
          </a:prstGeom>
        </p:spPr>
      </p:pic>
      <p:sp>
        <p:nvSpPr>
          <p:cNvPr id="47" name="ZoneTexte 46">
            <a:extLst>
              <a:ext uri="{FF2B5EF4-FFF2-40B4-BE49-F238E27FC236}">
                <a16:creationId xmlns:a16="http://schemas.microsoft.com/office/drawing/2014/main" id="{5B4C1055-DD73-4BB5-A9DC-0595C938E069}"/>
              </a:ext>
            </a:extLst>
          </p:cNvPr>
          <p:cNvSpPr txBox="1"/>
          <p:nvPr/>
        </p:nvSpPr>
        <p:spPr>
          <a:xfrm>
            <a:off x="4956845" y="2282059"/>
            <a:ext cx="1590845" cy="523220"/>
          </a:xfrm>
          <a:prstGeom prst="rect">
            <a:avLst/>
          </a:prstGeom>
          <a:noFill/>
        </p:spPr>
        <p:txBody>
          <a:bodyPr wrap="square" rtlCol="0">
            <a:spAutoFit/>
          </a:bodyPr>
          <a:lstStyle/>
          <a:p>
            <a:pPr algn="ctr"/>
            <a:r>
              <a:rPr lang="fr-FR" sz="1400" dirty="0"/>
              <a:t>Franck LAVIGNE</a:t>
            </a:r>
          </a:p>
          <a:p>
            <a:pPr algn="ctr"/>
            <a:r>
              <a:rPr lang="fr-FR" sz="1400" dirty="0"/>
              <a:t>Président </a:t>
            </a:r>
          </a:p>
        </p:txBody>
      </p:sp>
      <p:sp>
        <p:nvSpPr>
          <p:cNvPr id="3" name="Espace réservé du pied de page 2">
            <a:extLst>
              <a:ext uri="{FF2B5EF4-FFF2-40B4-BE49-F238E27FC236}">
                <a16:creationId xmlns:a16="http://schemas.microsoft.com/office/drawing/2014/main" id="{203EBE46-6D6A-4945-B736-0000B34D6D0A}"/>
              </a:ext>
            </a:extLst>
          </p:cNvPr>
          <p:cNvSpPr>
            <a:spLocks noGrp="1"/>
          </p:cNvSpPr>
          <p:nvPr>
            <p:ph type="ftr" sz="quarter" idx="11"/>
          </p:nvPr>
        </p:nvSpPr>
        <p:spPr/>
        <p:txBody>
          <a:bodyPr/>
          <a:lstStyle/>
          <a:p>
            <a:r>
              <a:rPr lang="fr-FR" dirty="0"/>
              <a:t>Société AUDITEXTYL - Brochure 2021</a:t>
            </a:r>
          </a:p>
        </p:txBody>
      </p:sp>
      <p:sp>
        <p:nvSpPr>
          <p:cNvPr id="9" name="ZoneTexte 8">
            <a:extLst>
              <a:ext uri="{FF2B5EF4-FFF2-40B4-BE49-F238E27FC236}">
                <a16:creationId xmlns:a16="http://schemas.microsoft.com/office/drawing/2014/main" id="{61BC7056-5000-CE43-8B46-CADDA85DB894}"/>
              </a:ext>
            </a:extLst>
          </p:cNvPr>
          <p:cNvSpPr txBox="1"/>
          <p:nvPr/>
        </p:nvSpPr>
        <p:spPr>
          <a:xfrm>
            <a:off x="6845643" y="-1359243"/>
            <a:ext cx="184731" cy="369332"/>
          </a:xfrm>
          <a:prstGeom prst="rect">
            <a:avLst/>
          </a:prstGeom>
          <a:noFill/>
        </p:spPr>
        <p:txBody>
          <a:bodyPr wrap="none" rtlCol="0">
            <a:spAutoFit/>
          </a:bodyPr>
          <a:lstStyle/>
          <a:p>
            <a:endParaRPr lang="fr-FR" dirty="0"/>
          </a:p>
        </p:txBody>
      </p:sp>
      <p:sp>
        <p:nvSpPr>
          <p:cNvPr id="10" name="ZoneTexte 9">
            <a:extLst>
              <a:ext uri="{FF2B5EF4-FFF2-40B4-BE49-F238E27FC236}">
                <a16:creationId xmlns:a16="http://schemas.microsoft.com/office/drawing/2014/main" id="{FD14393C-100B-4FD1-BF26-203ECCA5412C}"/>
              </a:ext>
            </a:extLst>
          </p:cNvPr>
          <p:cNvSpPr txBox="1"/>
          <p:nvPr/>
        </p:nvSpPr>
        <p:spPr>
          <a:xfrm>
            <a:off x="3003137" y="9495815"/>
            <a:ext cx="2632934" cy="369332"/>
          </a:xfrm>
          <a:prstGeom prst="rect">
            <a:avLst/>
          </a:prstGeom>
          <a:noFill/>
        </p:spPr>
        <p:txBody>
          <a:bodyPr wrap="square" rtlCol="0">
            <a:spAutoFit/>
          </a:bodyPr>
          <a:lstStyle/>
          <a:p>
            <a:r>
              <a:rPr lang="fr-FR" dirty="0"/>
              <a:t>- 2017, Directeur ESAT 08</a:t>
            </a:r>
          </a:p>
        </p:txBody>
      </p:sp>
      <p:sp>
        <p:nvSpPr>
          <p:cNvPr id="21" name="Espace réservé du numéro de diapositive 7">
            <a:extLst>
              <a:ext uri="{FF2B5EF4-FFF2-40B4-BE49-F238E27FC236}">
                <a16:creationId xmlns:a16="http://schemas.microsoft.com/office/drawing/2014/main" id="{9C84C236-A8C3-894F-940F-5D9B6ADA226E}"/>
              </a:ext>
            </a:extLst>
          </p:cNvPr>
          <p:cNvSpPr>
            <a:spLocks noGrp="1"/>
          </p:cNvSpPr>
          <p:nvPr>
            <p:ph type="sldNum" sz="quarter" idx="12"/>
          </p:nvPr>
        </p:nvSpPr>
        <p:spPr>
          <a:xfrm>
            <a:off x="5697226" y="9890281"/>
            <a:ext cx="1700927" cy="569240"/>
          </a:xfrm>
        </p:spPr>
        <p:txBody>
          <a:bodyPr/>
          <a:lstStyle/>
          <a:p>
            <a:r>
              <a:rPr lang="fr-FR" sz="1400" dirty="0">
                <a:solidFill>
                  <a:schemeClr val="tx1"/>
                </a:solidFill>
              </a:rPr>
              <a:t>2</a:t>
            </a:r>
          </a:p>
        </p:txBody>
      </p:sp>
      <p:sp>
        <p:nvSpPr>
          <p:cNvPr id="22" name="ZoneTexte 21">
            <a:extLst>
              <a:ext uri="{FF2B5EF4-FFF2-40B4-BE49-F238E27FC236}">
                <a16:creationId xmlns:a16="http://schemas.microsoft.com/office/drawing/2014/main" id="{6F11366E-01B2-CF4B-8C75-FB5ACBD6D968}"/>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QUI SOMMES-NOUS ?</a:t>
            </a:r>
          </a:p>
        </p:txBody>
      </p:sp>
    </p:spTree>
    <p:extLst>
      <p:ext uri="{BB962C8B-B14F-4D97-AF65-F5344CB8AC3E}">
        <p14:creationId xmlns:p14="http://schemas.microsoft.com/office/powerpoint/2010/main" val="106717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6E9A2B3-9F0C-7742-9494-85AE970E6589}"/>
              </a:ext>
            </a:extLst>
          </p:cNvPr>
          <p:cNvPicPr>
            <a:picLocks noChangeAspect="1"/>
          </p:cNvPicPr>
          <p:nvPr/>
        </p:nvPicPr>
        <p:blipFill>
          <a:blip r:embed="rId3" cstate="print">
            <a:alphaModFix amt="57000"/>
            <a:extLst>
              <a:ext uri="{28A0092B-C50C-407E-A947-70E740481C1C}">
                <a14:useLocalDpi xmlns:a14="http://schemas.microsoft.com/office/drawing/2010/main" val="0"/>
              </a:ext>
            </a:extLst>
          </a:blip>
          <a:stretch>
            <a:fillRect/>
          </a:stretch>
        </p:blipFill>
        <p:spPr>
          <a:xfrm rot="6265222">
            <a:off x="3338055" y="4474079"/>
            <a:ext cx="10655286" cy="5339074"/>
          </a:xfrm>
          <a:prstGeom prst="rect">
            <a:avLst/>
          </a:prstGeom>
          <a:effectLst/>
        </p:spPr>
      </p:pic>
      <p:sp>
        <p:nvSpPr>
          <p:cNvPr id="3" name="Espace réservé du contenu 2">
            <a:extLst>
              <a:ext uri="{FF2B5EF4-FFF2-40B4-BE49-F238E27FC236}">
                <a16:creationId xmlns:a16="http://schemas.microsoft.com/office/drawing/2014/main" id="{ABA67A7D-FA2C-4E4B-89D9-52D90B9AFA32}"/>
              </a:ext>
            </a:extLst>
          </p:cNvPr>
          <p:cNvSpPr>
            <a:spLocks noGrp="1"/>
          </p:cNvSpPr>
          <p:nvPr>
            <p:ph idx="1"/>
          </p:nvPr>
        </p:nvSpPr>
        <p:spPr>
          <a:xfrm>
            <a:off x="647699" y="2009848"/>
            <a:ext cx="5627701" cy="7822910"/>
          </a:xfrm>
        </p:spPr>
        <p:txBody>
          <a:bodyPr>
            <a:normAutofit fontScale="92500" lnSpcReduction="20000"/>
          </a:bodyPr>
          <a:lstStyle/>
          <a:p>
            <a:pPr marL="365125" lvl="1" indent="-346075">
              <a:buFont typeface="AppleColorEmoji" pitchFamily="2" charset="0"/>
              <a:buChar char="▫️"/>
            </a:pPr>
            <a:r>
              <a:rPr lang="fr-FR" sz="2200" b="1" dirty="0">
                <a:highlight>
                  <a:srgbClr val="487EB3"/>
                </a:highlight>
              </a:rPr>
              <a:t>Nos formations en blanchisserie</a:t>
            </a:r>
            <a:r>
              <a:rPr lang="fr-FR" sz="2200" b="1" dirty="0">
                <a:solidFill>
                  <a:srgbClr val="487EB3"/>
                </a:solidFill>
                <a:highlight>
                  <a:srgbClr val="487EB3"/>
                </a:highlight>
              </a:rPr>
              <a:t>clc</a:t>
            </a:r>
          </a:p>
          <a:p>
            <a:pPr marL="722313" lvl="1" indent="-273050">
              <a:lnSpc>
                <a:spcPct val="110000"/>
              </a:lnSpc>
              <a:spcBef>
                <a:spcPts val="1013"/>
              </a:spcBef>
            </a:pPr>
            <a:r>
              <a:rPr lang="fr-FR" sz="2100" dirty="0"/>
              <a:t>Une production conforme à la norme NF 14065 et à la méthode RABC</a:t>
            </a:r>
          </a:p>
          <a:p>
            <a:pPr marL="711200" lvl="1" indent="-250825"/>
            <a:r>
              <a:rPr lang="fr-FR" sz="2100" dirty="0"/>
              <a:t>Le repassage: professionnaliser les gestes, optimiser le temps, améliorer le résultat</a:t>
            </a:r>
          </a:p>
          <a:p>
            <a:pPr marL="0" indent="0">
              <a:buNone/>
            </a:pPr>
            <a:endParaRPr lang="fr-FR" sz="2800" dirty="0"/>
          </a:p>
          <a:p>
            <a:pPr marL="365125" indent="-365125">
              <a:spcAft>
                <a:spcPts val="600"/>
              </a:spcAft>
              <a:buFont typeface="AppleColorEmoji" pitchFamily="2" charset="0"/>
              <a:buChar char="▫️"/>
            </a:pPr>
            <a:r>
              <a:rPr lang="fr-FR" sz="2200" b="1" dirty="0">
                <a:highlight>
                  <a:srgbClr val="60C69D"/>
                </a:highlight>
              </a:rPr>
              <a:t>Nos prestations</a:t>
            </a:r>
            <a:r>
              <a:rPr lang="fr-FR" sz="2200" b="1" dirty="0">
                <a:solidFill>
                  <a:srgbClr val="60C69D"/>
                </a:solidFill>
                <a:highlight>
                  <a:srgbClr val="60C69D"/>
                </a:highlight>
              </a:rPr>
              <a:t>cte</a:t>
            </a:r>
            <a:endParaRPr lang="fr-FR" sz="2200" dirty="0">
              <a:solidFill>
                <a:srgbClr val="60C69D"/>
              </a:solidFill>
              <a:highlight>
                <a:srgbClr val="60C69D"/>
              </a:highlight>
            </a:endParaRPr>
          </a:p>
          <a:p>
            <a:pPr marL="711200" lvl="1" indent="-250825">
              <a:lnSpc>
                <a:spcPct val="110000"/>
              </a:lnSpc>
              <a:spcBef>
                <a:spcPts val="1013"/>
              </a:spcBef>
            </a:pPr>
            <a:r>
              <a:rPr lang="fr-FR" sz="2000" dirty="0"/>
              <a:t>Etude de faisabilité en blanchisserie: la blanchisserie C.H.E.R.I.E</a:t>
            </a:r>
          </a:p>
          <a:p>
            <a:pPr marL="711200" lvl="1" indent="-250825">
              <a:lnSpc>
                <a:spcPct val="110000"/>
              </a:lnSpc>
            </a:pPr>
            <a:r>
              <a:rPr lang="fr-FR" sz="2000" dirty="0"/>
              <a:t>Aide à l’architecte et au programmiste: organisation de la blanchisserie</a:t>
            </a:r>
          </a:p>
          <a:p>
            <a:pPr marL="711200" lvl="1" indent="-250825">
              <a:lnSpc>
                <a:spcPct val="110000"/>
              </a:lnSpc>
            </a:pPr>
            <a:r>
              <a:rPr lang="fr-FR" sz="2000" dirty="0"/>
              <a:t>Accompagnement à l’ouverture d’une blanchisserie: mise en place de la production, de la traçabilité et des équipements</a:t>
            </a:r>
          </a:p>
          <a:p>
            <a:pPr marL="711200" lvl="1" indent="-250825">
              <a:lnSpc>
                <a:spcPct val="110000"/>
              </a:lnSpc>
            </a:pPr>
            <a:r>
              <a:rPr lang="fr-FR" sz="2000" dirty="0"/>
              <a:t>L’esprit d’équipe en blanchisserie: comment l’obtenir, gérer le stress</a:t>
            </a:r>
          </a:p>
          <a:p>
            <a:pPr marL="711200" lvl="1" indent="-250825">
              <a:lnSpc>
                <a:spcPct val="110000"/>
              </a:lnSpc>
            </a:pPr>
            <a:r>
              <a:rPr lang="fr-FR" sz="2000" dirty="0"/>
              <a:t>Mise en place traçabilité RABC</a:t>
            </a:r>
          </a:p>
          <a:p>
            <a:pPr marL="711200" lvl="1" indent="-250825">
              <a:lnSpc>
                <a:spcPct val="110000"/>
              </a:lnSpc>
            </a:pPr>
            <a:r>
              <a:rPr lang="fr-FR" sz="2000" dirty="0"/>
              <a:t>Certification ISO 9001 version 2016</a:t>
            </a:r>
          </a:p>
          <a:p>
            <a:pPr marL="711200" lvl="1" indent="-250825">
              <a:lnSpc>
                <a:spcPct val="110000"/>
              </a:lnSpc>
            </a:pPr>
            <a:r>
              <a:rPr lang="fr-FR" sz="2000" dirty="0"/>
              <a:t>Marketing et promotion d’une blanchisserie: comment vendre ses services</a:t>
            </a:r>
          </a:p>
          <a:p>
            <a:pPr marL="711200" lvl="1" indent="-250825">
              <a:lnSpc>
                <a:spcPct val="110000"/>
              </a:lnSpc>
            </a:pPr>
            <a:r>
              <a:rPr lang="fr-FR" sz="2000" dirty="0"/>
              <a:t>Audit</a:t>
            </a:r>
          </a:p>
          <a:p>
            <a:pPr lvl="1"/>
            <a:endParaRPr lang="fr-FR" sz="2400" dirty="0">
              <a:highlight>
                <a:srgbClr val="8D72EF"/>
              </a:highlight>
            </a:endParaRPr>
          </a:p>
          <a:p>
            <a:pPr marL="365125" lvl="1" indent="-346075">
              <a:buFont typeface="AppleColorEmoji" pitchFamily="2" charset="0"/>
              <a:buChar char="▫️"/>
            </a:pPr>
            <a:r>
              <a:rPr lang="fr-FR" sz="2200" b="1" dirty="0">
                <a:highlight>
                  <a:srgbClr val="B37CEF"/>
                </a:highlight>
              </a:rPr>
              <a:t>Bon à savoir</a:t>
            </a:r>
            <a:r>
              <a:rPr lang="fr-FR" sz="2200" b="1" dirty="0">
                <a:solidFill>
                  <a:srgbClr val="B37CEF"/>
                </a:solidFill>
                <a:highlight>
                  <a:srgbClr val="B37CEF"/>
                </a:highlight>
              </a:rPr>
              <a:t>cte</a:t>
            </a:r>
          </a:p>
          <a:p>
            <a:pPr marL="711200" lvl="2" indent="-250825"/>
            <a:r>
              <a:rPr lang="fr-FR" sz="2000" dirty="0"/>
              <a:t>Quelques chiffres</a:t>
            </a:r>
          </a:p>
          <a:p>
            <a:pPr marL="711200" lvl="2" indent="-250825"/>
            <a:r>
              <a:rPr lang="fr-FR" sz="2000" dirty="0"/>
              <a:t>Contacts</a:t>
            </a:r>
          </a:p>
        </p:txBody>
      </p:sp>
      <p:sp>
        <p:nvSpPr>
          <p:cNvPr id="4" name="Espace réservé du pied de page 3">
            <a:extLst>
              <a:ext uri="{FF2B5EF4-FFF2-40B4-BE49-F238E27FC236}">
                <a16:creationId xmlns:a16="http://schemas.microsoft.com/office/drawing/2014/main" id="{FBCC3ED5-02F5-C947-BD16-09B020DD59A5}"/>
              </a:ext>
            </a:extLst>
          </p:cNvPr>
          <p:cNvSpPr>
            <a:spLocks noGrp="1"/>
          </p:cNvSpPr>
          <p:nvPr>
            <p:ph type="ftr" sz="quarter" idx="11"/>
          </p:nvPr>
        </p:nvSpPr>
        <p:spPr/>
        <p:txBody>
          <a:bodyPr/>
          <a:lstStyle/>
          <a:p>
            <a:r>
              <a:rPr lang="fr-FR" dirty="0"/>
              <a:t>Société AUDITEXTYL - Brochure 2021</a:t>
            </a:r>
          </a:p>
        </p:txBody>
      </p:sp>
      <p:cxnSp>
        <p:nvCxnSpPr>
          <p:cNvPr id="6" name="Connecteur droit 5">
            <a:extLst>
              <a:ext uri="{FF2B5EF4-FFF2-40B4-BE49-F238E27FC236}">
                <a16:creationId xmlns:a16="http://schemas.microsoft.com/office/drawing/2014/main" id="{6E13E4FC-37A4-964C-8473-BDCC72AD2FA0}"/>
              </a:ext>
            </a:extLst>
          </p:cNvPr>
          <p:cNvCxnSpPr>
            <a:cxnSpLocks/>
          </p:cNvCxnSpPr>
          <p:nvPr/>
        </p:nvCxnSpPr>
        <p:spPr>
          <a:xfrm>
            <a:off x="0" y="831850"/>
            <a:ext cx="1874838" cy="0"/>
          </a:xfrm>
          <a:prstGeom prst="line">
            <a:avLst/>
          </a:prstGeom>
        </p:spPr>
        <p:style>
          <a:lnRef idx="1">
            <a:schemeClr val="accent3"/>
          </a:lnRef>
          <a:fillRef idx="0">
            <a:schemeClr val="accent3"/>
          </a:fillRef>
          <a:effectRef idx="0">
            <a:schemeClr val="accent3"/>
          </a:effectRef>
          <a:fontRef idx="minor">
            <a:schemeClr val="tx1"/>
          </a:fontRef>
        </p:style>
      </p:cxnSp>
      <p:pic>
        <p:nvPicPr>
          <p:cNvPr id="9" name="Image 8">
            <a:extLst>
              <a:ext uri="{FF2B5EF4-FFF2-40B4-BE49-F238E27FC236}">
                <a16:creationId xmlns:a16="http://schemas.microsoft.com/office/drawing/2014/main" id="{F33E47BA-28BA-6C4F-91B5-9CEDF950F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10" name="Espace réservé du numéro de diapositive 7">
            <a:extLst>
              <a:ext uri="{FF2B5EF4-FFF2-40B4-BE49-F238E27FC236}">
                <a16:creationId xmlns:a16="http://schemas.microsoft.com/office/drawing/2014/main" id="{347FB2DD-8BC0-6E4F-90AE-15B3A7AC7C9A}"/>
              </a:ext>
            </a:extLst>
          </p:cNvPr>
          <p:cNvSpPr>
            <a:spLocks noGrp="1"/>
          </p:cNvSpPr>
          <p:nvPr>
            <p:ph type="sldNum" sz="quarter" idx="12"/>
          </p:nvPr>
        </p:nvSpPr>
        <p:spPr>
          <a:xfrm>
            <a:off x="5697226" y="9890281"/>
            <a:ext cx="1700927" cy="569240"/>
          </a:xfrm>
        </p:spPr>
        <p:txBody>
          <a:bodyPr/>
          <a:lstStyle/>
          <a:p>
            <a:r>
              <a:rPr lang="fr-FR" sz="1400" dirty="0">
                <a:solidFill>
                  <a:schemeClr val="tx1"/>
                </a:solidFill>
              </a:rPr>
              <a:t>3</a:t>
            </a:r>
          </a:p>
        </p:txBody>
      </p:sp>
      <p:sp>
        <p:nvSpPr>
          <p:cNvPr id="12" name="ZoneTexte 11">
            <a:extLst>
              <a:ext uri="{FF2B5EF4-FFF2-40B4-BE49-F238E27FC236}">
                <a16:creationId xmlns:a16="http://schemas.microsoft.com/office/drawing/2014/main" id="{F50E54A3-9D28-3540-A66E-E1D45C96E596}"/>
              </a:ext>
            </a:extLst>
          </p:cNvPr>
          <p:cNvSpPr txBox="1"/>
          <p:nvPr/>
        </p:nvSpPr>
        <p:spPr>
          <a:xfrm>
            <a:off x="647699" y="924878"/>
            <a:ext cx="3506881" cy="523220"/>
          </a:xfrm>
          <a:prstGeom prst="rect">
            <a:avLst/>
          </a:prstGeom>
          <a:noFill/>
        </p:spPr>
        <p:txBody>
          <a:bodyPr wrap="square" rtlCol="0">
            <a:spAutoFit/>
          </a:bodyPr>
          <a:lstStyle/>
          <a:p>
            <a:r>
              <a:rPr lang="fr-FR" sz="2800" dirty="0">
                <a:latin typeface="Abadi" panose="020B0604020104020204" pitchFamily="34" charset="0"/>
              </a:rPr>
              <a:t>SOMMAIRE</a:t>
            </a:r>
          </a:p>
        </p:txBody>
      </p:sp>
    </p:spTree>
    <p:extLst>
      <p:ext uri="{BB962C8B-B14F-4D97-AF65-F5344CB8AC3E}">
        <p14:creationId xmlns:p14="http://schemas.microsoft.com/office/powerpoint/2010/main" val="165234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7EB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0" y="0"/>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79" dirty="0"/>
              <a:t>S</a:t>
            </a:r>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FORMATIONS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4</a:t>
            </a:r>
          </a:p>
        </p:txBody>
      </p:sp>
      <p:cxnSp>
        <p:nvCxnSpPr>
          <p:cNvPr id="9" name="Connecteur droit 8">
            <a:extLst>
              <a:ext uri="{FF2B5EF4-FFF2-40B4-BE49-F238E27FC236}">
                <a16:creationId xmlns:a16="http://schemas.microsoft.com/office/drawing/2014/main" id="{5D0D59DE-CB52-6A46-9C6E-A44CD41090F7}"/>
              </a:ext>
            </a:extLst>
          </p:cNvPr>
          <p:cNvCxnSpPr>
            <a:cxnSpLocks/>
          </p:cNvCxnSpPr>
          <p:nvPr/>
        </p:nvCxnSpPr>
        <p:spPr>
          <a:xfrm>
            <a:off x="4633273" y="2600057"/>
            <a:ext cx="0" cy="6928954"/>
          </a:xfrm>
          <a:prstGeom prst="line">
            <a:avLst/>
          </a:prstGeom>
          <a:ln>
            <a:solidFill>
              <a:srgbClr val="E8B071">
                <a:alpha val="60000"/>
              </a:srgbClr>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10A4ECBE-03F7-CA4D-A73A-383F4A3CF1EA}"/>
              </a:ext>
            </a:extLst>
          </p:cNvPr>
          <p:cNvSpPr txBox="1"/>
          <p:nvPr/>
        </p:nvSpPr>
        <p:spPr>
          <a:xfrm>
            <a:off x="4788299" y="4971821"/>
            <a:ext cx="1964165" cy="1031051"/>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dirty="0"/>
              <a:t>	</a:t>
            </a:r>
            <a:r>
              <a:rPr lang="fr-FR" sz="1200" b="1" dirty="0"/>
              <a:t>Public</a:t>
            </a:r>
            <a:r>
              <a:rPr lang="fr-FR" sz="1200" dirty="0"/>
              <a:t> </a:t>
            </a:r>
          </a:p>
          <a:p>
            <a:pPr>
              <a:buClr>
                <a:schemeClr val="tx1"/>
              </a:buClr>
            </a:pPr>
            <a:r>
              <a:rPr lang="fr-FR" sz="1100" dirty="0"/>
              <a:t>Ouvrier de production</a:t>
            </a:r>
          </a:p>
          <a:p>
            <a:pPr>
              <a:buClr>
                <a:schemeClr val="tx1"/>
              </a:buClr>
            </a:pPr>
            <a:r>
              <a:rPr lang="fr-FR" sz="1100" dirty="0"/>
              <a:t>Opérateur en blanchisserie</a:t>
            </a:r>
          </a:p>
          <a:p>
            <a:pPr>
              <a:buClr>
                <a:schemeClr val="tx1"/>
              </a:buClr>
            </a:pPr>
            <a:r>
              <a:rPr lang="fr-FR" sz="1100" dirty="0"/>
              <a:t>Responsable de production</a:t>
            </a:r>
          </a:p>
          <a:p>
            <a:pPr>
              <a:buClr>
                <a:schemeClr val="tx1"/>
              </a:buClr>
            </a:pPr>
            <a:r>
              <a:rPr lang="fr-FR" sz="1100" dirty="0"/>
              <a:t>Animateur qualité</a:t>
            </a:r>
          </a:p>
        </p:txBody>
      </p:sp>
      <p:sp>
        <p:nvSpPr>
          <p:cNvPr id="41" name="ZoneTexte 40">
            <a:extLst>
              <a:ext uri="{FF2B5EF4-FFF2-40B4-BE49-F238E27FC236}">
                <a16:creationId xmlns:a16="http://schemas.microsoft.com/office/drawing/2014/main" id="{C6A1AC57-8DF4-B24D-A1A8-7AA44A9B1EBD}"/>
              </a:ext>
            </a:extLst>
          </p:cNvPr>
          <p:cNvSpPr txBox="1"/>
          <p:nvPr/>
        </p:nvSpPr>
        <p:spPr>
          <a:xfrm>
            <a:off x="4792784" y="4260768"/>
            <a:ext cx="1964165" cy="553998"/>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400" b="1" dirty="0"/>
              <a:t>	</a:t>
            </a:r>
            <a:r>
              <a:rPr lang="fr-FR" sz="1200" b="1" dirty="0"/>
              <a:t>Durée conseillée</a:t>
            </a:r>
            <a:endParaRPr lang="fr-FR" sz="1400" dirty="0"/>
          </a:p>
          <a:p>
            <a:pPr algn="just">
              <a:buClr>
                <a:schemeClr val="tx1"/>
              </a:buClr>
              <a:tabLst>
                <a:tab pos="1722438" algn="l"/>
              </a:tabLst>
            </a:pPr>
            <a:r>
              <a:rPr lang="fr-FR" sz="1100" dirty="0"/>
              <a:t>1 à 2 jours Inter</a:t>
            </a:r>
          </a:p>
        </p:txBody>
      </p:sp>
      <p:sp>
        <p:nvSpPr>
          <p:cNvPr id="43" name="ZoneTexte 42">
            <a:extLst>
              <a:ext uri="{FF2B5EF4-FFF2-40B4-BE49-F238E27FC236}">
                <a16:creationId xmlns:a16="http://schemas.microsoft.com/office/drawing/2014/main" id="{78A7F477-DD08-3444-A4A2-66B5AE622BC7}"/>
              </a:ext>
            </a:extLst>
          </p:cNvPr>
          <p:cNvSpPr txBox="1"/>
          <p:nvPr/>
        </p:nvSpPr>
        <p:spPr>
          <a:xfrm>
            <a:off x="4779361" y="2657057"/>
            <a:ext cx="1977588" cy="1446550"/>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600" b="1" dirty="0"/>
              <a:t>	</a:t>
            </a:r>
            <a:r>
              <a:rPr lang="fr-FR" sz="1200" b="1" dirty="0"/>
              <a:t>Capacités acquises à l’issue de la formation</a:t>
            </a:r>
            <a:endParaRPr lang="fr-FR" sz="1200" dirty="0"/>
          </a:p>
          <a:p>
            <a:pPr marL="171450" indent="-171450">
              <a:buFont typeface="Arial" panose="020B0604020202020204" pitchFamily="34" charset="0"/>
              <a:buChar char="•"/>
            </a:pPr>
            <a:r>
              <a:rPr lang="fr-FR" sz="1100" dirty="0"/>
              <a:t>Compréhension de la norme</a:t>
            </a:r>
          </a:p>
          <a:p>
            <a:pPr marL="171450" indent="-171450">
              <a:buFont typeface="Arial" panose="020B0604020202020204" pitchFamily="34" charset="0"/>
              <a:buChar char="•"/>
            </a:pPr>
            <a:r>
              <a:rPr lang="fr-FR" sz="1100" dirty="0"/>
              <a:t>Identifier les sources à risques</a:t>
            </a:r>
          </a:p>
          <a:p>
            <a:pPr marL="171450" indent="-171450">
              <a:buFont typeface="Arial" panose="020B0604020202020204" pitchFamily="34" charset="0"/>
              <a:buChar char="•"/>
            </a:pPr>
            <a:r>
              <a:rPr lang="fr-FR" sz="1100" dirty="0"/>
              <a:t>Capacité à établir des points de maitrise</a:t>
            </a:r>
          </a:p>
        </p:txBody>
      </p:sp>
      <p:sp>
        <p:nvSpPr>
          <p:cNvPr id="46" name="Rectangle 45">
            <a:extLst>
              <a:ext uri="{FF2B5EF4-FFF2-40B4-BE49-F238E27FC236}">
                <a16:creationId xmlns:a16="http://schemas.microsoft.com/office/drawing/2014/main" id="{A40C31F6-7049-FB4B-BDFE-80050042D7A3}"/>
              </a:ext>
            </a:extLst>
          </p:cNvPr>
          <p:cNvSpPr/>
          <p:nvPr/>
        </p:nvSpPr>
        <p:spPr>
          <a:xfrm>
            <a:off x="0" y="1481279"/>
            <a:ext cx="4902622" cy="709361"/>
          </a:xfrm>
          <a:prstGeom prst="rect">
            <a:avLst/>
          </a:prstGeom>
          <a:solidFill>
            <a:srgbClr val="477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0F0EF5A-AC93-4D08-81EF-57C930A45C94}"/>
              </a:ext>
            </a:extLst>
          </p:cNvPr>
          <p:cNvSpPr txBox="1"/>
          <p:nvPr/>
        </p:nvSpPr>
        <p:spPr>
          <a:xfrm>
            <a:off x="647699" y="1474904"/>
            <a:ext cx="4407834" cy="707886"/>
          </a:xfrm>
          <a:prstGeom prst="rect">
            <a:avLst/>
          </a:prstGeom>
          <a:noFill/>
          <a:ln>
            <a:noFill/>
          </a:ln>
        </p:spPr>
        <p:txBody>
          <a:bodyPr wrap="square" rtlCol="0">
            <a:spAutoFit/>
          </a:bodyPr>
          <a:lstStyle/>
          <a:p>
            <a:r>
              <a:rPr lang="fr-FR" sz="2000" b="1" dirty="0">
                <a:solidFill>
                  <a:schemeClr val="bg1"/>
                </a:solidFill>
                <a:effectLst>
                  <a:outerShdw blurRad="50800" dist="38100" dir="2700000" sx="1000" sy="1000" algn="tl" rotWithShape="0">
                    <a:prstClr val="black">
                      <a:alpha val="40000"/>
                    </a:prstClr>
                  </a:outerShdw>
                </a:effectLst>
                <a:latin typeface="Calibri" panose="020F0502020204030204" pitchFamily="34" charset="0"/>
                <a:cs typeface="Calibri" panose="020F0502020204030204" pitchFamily="34" charset="0"/>
              </a:rPr>
              <a:t>FORMATION A LA DEMARCHE RABC </a:t>
            </a:r>
          </a:p>
          <a:p>
            <a:r>
              <a:rPr lang="fr-FR" sz="2000" b="1" dirty="0">
                <a:solidFill>
                  <a:schemeClr val="bg1"/>
                </a:solidFill>
                <a:effectLst>
                  <a:outerShdw blurRad="50800" dist="38100" dir="2700000" sx="1000" sy="1000" algn="tl" rotWithShape="0">
                    <a:prstClr val="black">
                      <a:alpha val="40000"/>
                    </a:prstClr>
                  </a:outerShdw>
                </a:effectLst>
                <a:latin typeface="Calibri" panose="020F0502020204030204" pitchFamily="34" charset="0"/>
                <a:cs typeface="Calibri" panose="020F0502020204030204" pitchFamily="34" charset="0"/>
              </a:rPr>
              <a:t>EN BLANCHISSERIE</a:t>
            </a:r>
          </a:p>
        </p:txBody>
      </p:sp>
      <p:sp>
        <p:nvSpPr>
          <p:cNvPr id="47" name="ZoneTexte 46">
            <a:extLst>
              <a:ext uri="{FF2B5EF4-FFF2-40B4-BE49-F238E27FC236}">
                <a16:creationId xmlns:a16="http://schemas.microsoft.com/office/drawing/2014/main" id="{1B466B6A-33BA-2345-96D8-CC5A63AFD6EE}"/>
              </a:ext>
            </a:extLst>
          </p:cNvPr>
          <p:cNvSpPr txBox="1"/>
          <p:nvPr/>
        </p:nvSpPr>
        <p:spPr>
          <a:xfrm>
            <a:off x="4782807" y="6157734"/>
            <a:ext cx="1968650" cy="877163"/>
          </a:xfrm>
          <a:prstGeom prst="rect">
            <a:avLst/>
          </a:prstGeom>
          <a:solidFill>
            <a:schemeClr val="bg1">
              <a:lumMod val="85000"/>
            </a:schemeClr>
          </a:solidFill>
        </p:spPr>
        <p:txBody>
          <a:bodyPr wrap="square" rtlCol="0">
            <a:spAutoFit/>
          </a:bodyPr>
          <a:lstStyle/>
          <a:p>
            <a:pPr marL="9525">
              <a:spcAft>
                <a:spcPts val="600"/>
              </a:spcAft>
              <a:tabLst>
                <a:tab pos="304800" algn="l"/>
              </a:tabLst>
            </a:pPr>
            <a:r>
              <a:rPr lang="fr-FR" sz="1200" b="1" dirty="0"/>
              <a:t>	Etablissements concernés</a:t>
            </a:r>
          </a:p>
          <a:p>
            <a:pPr>
              <a:buClr>
                <a:srgbClr val="52AED7"/>
              </a:buClr>
            </a:pPr>
            <a:r>
              <a:rPr lang="fr-FR" sz="1100" dirty="0"/>
              <a:t>CH | CHU | EHPAD | ESAT | IME | FAM | MAS |EA</a:t>
            </a:r>
          </a:p>
        </p:txBody>
      </p:sp>
      <p:pic>
        <p:nvPicPr>
          <p:cNvPr id="48" name="Image 47">
            <a:extLst>
              <a:ext uri="{FF2B5EF4-FFF2-40B4-BE49-F238E27FC236}">
                <a16:creationId xmlns:a16="http://schemas.microsoft.com/office/drawing/2014/main" id="{85B64E3A-8BCA-024E-9B02-AD2661D87A5C}"/>
              </a:ext>
            </a:extLst>
          </p:cNvPr>
          <p:cNvPicPr>
            <a:picLocks noChangeAspect="1"/>
          </p:cNvPicPr>
          <p:nvPr/>
        </p:nvPicPr>
        <p:blipFill>
          <a:blip r:embed="rId4">
            <a:alphaModFix/>
            <a:extLst>
              <a:ext uri="{BEBA8EAE-BF5A-486C-A8C5-ECC9F3942E4B}">
                <a14:imgProps xmlns:a14="http://schemas.microsoft.com/office/drawing/2010/main">
                  <a14:imgLayer>
                    <a14:imgEffect>
                      <a14:sharpenSoften amount="25000"/>
                    </a14:imgEffect>
                    <a14:imgEffect>
                      <a14:colorTemperature colorTemp="5440"/>
                    </a14:imgEffect>
                    <a14:imgEffect>
                      <a14:saturation sat="300000"/>
                    </a14:imgEffect>
                    <a14:imgEffect>
                      <a14:brightnessContrast bright="44000" contrast="46000"/>
                    </a14:imgEffect>
                  </a14:imgLayer>
                </a14:imgProps>
              </a:ext>
              <a:ext uri="{28A0092B-C50C-407E-A947-70E740481C1C}">
                <a14:useLocalDpi xmlns:a14="http://schemas.microsoft.com/office/drawing/2010/main" val="0"/>
              </a:ext>
            </a:extLst>
          </a:blip>
          <a:stretch>
            <a:fillRect/>
          </a:stretch>
        </p:blipFill>
        <p:spPr>
          <a:xfrm rot="1157821">
            <a:off x="4629411" y="1444144"/>
            <a:ext cx="1140362" cy="1026183"/>
          </a:xfrm>
          <a:prstGeom prst="rect">
            <a:avLst/>
          </a:prstGeom>
        </p:spPr>
      </p:pic>
      <p:pic>
        <p:nvPicPr>
          <p:cNvPr id="49" name="Image 48">
            <a:extLst>
              <a:ext uri="{FF2B5EF4-FFF2-40B4-BE49-F238E27FC236}">
                <a16:creationId xmlns:a16="http://schemas.microsoft.com/office/drawing/2014/main" id="{6753E2CB-C8F0-D743-BE79-B945B9B64ABB}"/>
              </a:ext>
            </a:extLst>
          </p:cNvPr>
          <p:cNvPicPr>
            <a:picLocks noChangeAspect="1"/>
          </p:cNvPicPr>
          <p:nvPr/>
        </p:nvPicPr>
        <p:blipFill rotWithShape="1">
          <a:blip r:embed="rId5">
            <a:extLst>
              <a:ext uri="{28A0092B-C50C-407E-A947-70E740481C1C}">
                <a14:useLocalDpi xmlns:a14="http://schemas.microsoft.com/office/drawing/2010/main" val="0"/>
              </a:ext>
            </a:extLst>
          </a:blip>
          <a:srcRect l="35024" t="6882" r="22676" b="12439"/>
          <a:stretch/>
        </p:blipFill>
        <p:spPr>
          <a:xfrm rot="452836">
            <a:off x="5313390" y="8301315"/>
            <a:ext cx="772217" cy="2080899"/>
          </a:xfrm>
          <a:prstGeom prst="rect">
            <a:avLst/>
          </a:prstGeom>
        </p:spPr>
      </p:pic>
      <p:sp>
        <p:nvSpPr>
          <p:cNvPr id="50" name="Rectangle 49">
            <a:extLst>
              <a:ext uri="{FF2B5EF4-FFF2-40B4-BE49-F238E27FC236}">
                <a16:creationId xmlns:a16="http://schemas.microsoft.com/office/drawing/2014/main" id="{DF59E726-A24B-334F-B1C5-F18C6C0F9A57}"/>
              </a:ext>
            </a:extLst>
          </p:cNvPr>
          <p:cNvSpPr/>
          <p:nvPr/>
        </p:nvSpPr>
        <p:spPr>
          <a:xfrm>
            <a:off x="672104" y="3686306"/>
            <a:ext cx="2405467" cy="390216"/>
          </a:xfrm>
          <a:prstGeom prst="rect">
            <a:avLst/>
          </a:prstGeom>
          <a:solidFill>
            <a:srgbClr val="477EB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425CA403-7926-FB4D-97FA-7F6F80542F00}"/>
              </a:ext>
            </a:extLst>
          </p:cNvPr>
          <p:cNvSpPr/>
          <p:nvPr/>
        </p:nvSpPr>
        <p:spPr>
          <a:xfrm>
            <a:off x="679969" y="7315729"/>
            <a:ext cx="2405467" cy="390216"/>
          </a:xfrm>
          <a:prstGeom prst="rect">
            <a:avLst/>
          </a:prstGeom>
          <a:solidFill>
            <a:srgbClr val="477EB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BA204035-8598-4D98-B417-D6C8756F418B}"/>
              </a:ext>
            </a:extLst>
          </p:cNvPr>
          <p:cNvSpPr txBox="1"/>
          <p:nvPr/>
        </p:nvSpPr>
        <p:spPr>
          <a:xfrm>
            <a:off x="655880" y="2364490"/>
            <a:ext cx="3963539" cy="7463582"/>
          </a:xfrm>
          <a:prstGeom prst="rect">
            <a:avLst/>
          </a:prstGeom>
          <a:noFill/>
        </p:spPr>
        <p:txBody>
          <a:bodyPr wrap="square" rtlCol="0">
            <a:spAutoFit/>
          </a:bodyPr>
          <a:lstStyle/>
          <a:p>
            <a:pPr algn="just">
              <a:spcBef>
                <a:spcPts val="600"/>
              </a:spcBef>
              <a:spcAft>
                <a:spcPts val="600"/>
              </a:spcAft>
            </a:pPr>
            <a:r>
              <a:rPr lang="fr-FR" sz="1400" dirty="0"/>
              <a:t>Afin de certifier une qualité de traitement du linge, cette formation a pour objectif de former au process </a:t>
            </a:r>
            <a:r>
              <a:rPr lang="fr-FR" sz="1400" b="1" dirty="0"/>
              <a:t>RABC 14065 </a:t>
            </a:r>
            <a:r>
              <a:rPr lang="fr-FR" sz="1400" dirty="0"/>
              <a:t>et d’appliquer les bonnes pratiques d’hygiène et d’organisation sur l’ensemble de la fonction linge (</a:t>
            </a:r>
            <a:r>
              <a:rPr lang="fr-FR" sz="1400" b="1" dirty="0"/>
              <a:t>Norme GA G07-224</a:t>
            </a:r>
            <a:r>
              <a:rPr lang="fr-FR" sz="1400" dirty="0"/>
              <a:t>).</a:t>
            </a:r>
          </a:p>
          <a:p>
            <a:pPr algn="just">
              <a:spcBef>
                <a:spcPts val="1800"/>
              </a:spcBef>
              <a:spcAft>
                <a:spcPts val="1800"/>
              </a:spcAft>
            </a:pPr>
            <a:r>
              <a:rPr lang="fr-FR" sz="1400" b="1" dirty="0">
                <a:solidFill>
                  <a:schemeClr val="bg1"/>
                </a:solidFill>
                <a:effectLst>
                  <a:outerShdw blurRad="50800" dist="50800" dir="5400000" sx="1000" sy="1000" algn="ctr" rotWithShape="0">
                    <a:srgbClr val="000000">
                      <a:alpha val="43137"/>
                    </a:srgbClr>
                  </a:outerShdw>
                </a:effectLst>
              </a:rPr>
              <a:t>OBJECTIFS DE LA FORMATION</a:t>
            </a:r>
          </a:p>
          <a:p>
            <a:pPr marL="274638" indent="-274638" algn="just">
              <a:spcAft>
                <a:spcPts val="600"/>
              </a:spcAft>
              <a:buClr>
                <a:srgbClr val="5EBBE1"/>
              </a:buClr>
              <a:buFont typeface="Arial" panose="020B0604020202020204" pitchFamily="34" charset="0"/>
              <a:buChar char="•"/>
            </a:pPr>
            <a:r>
              <a:rPr lang="fr-FR" sz="1400" dirty="0"/>
              <a:t>Connaître  et appliquer les bonnes pratiques d’hygiène et d’organisation sur l’ensemble de la fonction linge </a:t>
            </a:r>
          </a:p>
          <a:p>
            <a:pPr marL="274638" indent="-274638" algn="just">
              <a:spcAft>
                <a:spcPts val="600"/>
              </a:spcAft>
              <a:buClr>
                <a:srgbClr val="5EBBE1"/>
              </a:buClr>
              <a:buFont typeface="Arial" panose="020B0604020202020204" pitchFamily="34" charset="0"/>
              <a:buChar char="•"/>
            </a:pPr>
            <a:r>
              <a:rPr lang="fr-FR" sz="1400" dirty="0"/>
              <a:t>Assurer la qualité microbiologique des textiles traités</a:t>
            </a:r>
          </a:p>
          <a:p>
            <a:pPr marL="274638" indent="-274638" algn="just">
              <a:spcAft>
                <a:spcPts val="600"/>
              </a:spcAft>
              <a:buClr>
                <a:srgbClr val="5EBBE1"/>
              </a:buClr>
              <a:buFont typeface="Arial" panose="020B0604020202020204" pitchFamily="34" charset="0"/>
              <a:buChar char="•"/>
            </a:pPr>
            <a:r>
              <a:rPr lang="fr-FR" sz="1400" dirty="0"/>
              <a:t>Savoir identifier les risques de bio-contamination</a:t>
            </a:r>
          </a:p>
          <a:p>
            <a:pPr marL="274638" indent="-274638" algn="just">
              <a:spcAft>
                <a:spcPts val="600"/>
              </a:spcAft>
              <a:buClr>
                <a:srgbClr val="5EBBE1"/>
              </a:buClr>
              <a:buFont typeface="Arial" panose="020B0604020202020204" pitchFamily="34" charset="0"/>
              <a:buChar char="•"/>
            </a:pPr>
            <a:r>
              <a:rPr lang="fr-FR" sz="1400" dirty="0"/>
              <a:t>Rédiger les documents de maîtrise liés aux bonnes pratiques d’hygiène en blanchisserie</a:t>
            </a:r>
          </a:p>
          <a:p>
            <a:pPr marL="274638" indent="-274638" algn="just">
              <a:spcAft>
                <a:spcPts val="1800"/>
              </a:spcAft>
              <a:buClr>
                <a:srgbClr val="5EBBE1"/>
              </a:buClr>
              <a:buFont typeface="Arial" panose="020B0604020202020204" pitchFamily="34" charset="0"/>
              <a:buChar char="•"/>
            </a:pPr>
            <a:r>
              <a:rPr lang="fr-FR" sz="1400" dirty="0"/>
              <a:t>Optimisation de la gestion du temps et de l’organisation du travail grâce à un système de management de la qualité microbiologique.</a:t>
            </a:r>
            <a:endParaRPr lang="fr-FR" sz="1400" b="1" dirty="0"/>
          </a:p>
          <a:p>
            <a:pPr algn="just">
              <a:spcBef>
                <a:spcPts val="600"/>
              </a:spcBef>
              <a:spcAft>
                <a:spcPts val="1800"/>
              </a:spcAft>
              <a:buClr>
                <a:srgbClr val="1DA3DA"/>
              </a:buClr>
            </a:pPr>
            <a:r>
              <a:rPr lang="fr-FR" sz="1400" b="1" dirty="0">
                <a:solidFill>
                  <a:schemeClr val="bg1"/>
                </a:solidFill>
              </a:rPr>
              <a:t>MOYENS PÉDAGOGIQUES</a:t>
            </a:r>
            <a:endParaRPr lang="fr-FR" sz="1400" dirty="0"/>
          </a:p>
          <a:p>
            <a:pPr marL="285750" indent="-285750" algn="just">
              <a:spcAft>
                <a:spcPts val="600"/>
              </a:spcAft>
              <a:buClr>
                <a:srgbClr val="1DA3DA"/>
              </a:buClr>
              <a:buFont typeface="Arial" panose="020B0604020202020204" pitchFamily="34" charset="0"/>
              <a:buChar char="•"/>
              <a:tabLst>
                <a:tab pos="1722438" algn="l"/>
              </a:tabLst>
            </a:pPr>
            <a:r>
              <a:rPr lang="fr-FR" sz="1400" dirty="0"/>
              <a:t>Films, PowerPoint</a:t>
            </a:r>
          </a:p>
          <a:p>
            <a:pPr marL="285750" indent="-285750" algn="just">
              <a:spcAft>
                <a:spcPts val="600"/>
              </a:spcAft>
              <a:buClr>
                <a:srgbClr val="1DA3DA"/>
              </a:buClr>
              <a:buFont typeface="Arial" panose="020B0604020202020204" pitchFamily="34" charset="0"/>
              <a:buChar char="•"/>
              <a:tabLst>
                <a:tab pos="1722438" algn="l"/>
              </a:tabLst>
            </a:pPr>
            <a:r>
              <a:rPr lang="fr-FR" sz="1400" dirty="0"/>
              <a:t>Alternance de séquences pédagogiques et de mises en application immédiates sur site</a:t>
            </a:r>
          </a:p>
          <a:p>
            <a:pPr marL="285750" indent="-285750" algn="just">
              <a:spcAft>
                <a:spcPts val="600"/>
              </a:spcAft>
              <a:buClr>
                <a:srgbClr val="1DA3DA"/>
              </a:buClr>
              <a:buFont typeface="Arial" panose="020B0604020202020204" pitchFamily="34" charset="0"/>
              <a:buChar char="•"/>
              <a:tabLst>
                <a:tab pos="1722438" algn="l"/>
              </a:tabLst>
            </a:pPr>
            <a:r>
              <a:rPr lang="fr-FR" sz="1400" dirty="0"/>
              <a:t>Jeux de rôles, mise en situation.</a:t>
            </a:r>
          </a:p>
          <a:p>
            <a:pPr marL="285750" indent="-285750" algn="just">
              <a:spcAft>
                <a:spcPts val="600"/>
              </a:spcAft>
              <a:buClr>
                <a:srgbClr val="1DA3DA"/>
              </a:buClr>
              <a:buFont typeface="Arial" panose="020B0604020202020204" pitchFamily="34" charset="0"/>
              <a:buChar char="•"/>
              <a:tabLst>
                <a:tab pos="1722438" algn="l"/>
              </a:tabLst>
            </a:pPr>
            <a:endParaRPr lang="fr-FR" sz="1400" dirty="0"/>
          </a:p>
          <a:p>
            <a:pPr marL="285750" indent="-285750" algn="just">
              <a:spcAft>
                <a:spcPts val="600"/>
              </a:spcAft>
              <a:buClr>
                <a:srgbClr val="1DA3DA"/>
              </a:buClr>
              <a:buFont typeface="Arial" panose="020B0604020202020204" pitchFamily="34" charset="0"/>
              <a:buChar char="•"/>
              <a:tabLst>
                <a:tab pos="1722438" algn="l"/>
              </a:tabLst>
            </a:pPr>
            <a:endParaRPr lang="fr-FR" sz="1400" dirty="0"/>
          </a:p>
          <a:p>
            <a:pPr marL="285750" indent="-285750" algn="just">
              <a:spcAft>
                <a:spcPts val="600"/>
              </a:spcAft>
              <a:buClr>
                <a:srgbClr val="1DA3DA"/>
              </a:buClr>
              <a:buFont typeface="Arial" panose="020B0604020202020204" pitchFamily="34" charset="0"/>
              <a:buChar char="•"/>
              <a:tabLst>
                <a:tab pos="1722438" algn="l"/>
              </a:tabLst>
            </a:pPr>
            <a:r>
              <a:rPr lang="fr-FR" sz="1400" dirty="0"/>
              <a:t>Quizz / </a:t>
            </a:r>
            <a:r>
              <a:rPr lang="fr-FR" sz="1400" b="0" i="0" dirty="0">
                <a:solidFill>
                  <a:srgbClr val="333333"/>
                </a:solidFill>
                <a:effectLst/>
              </a:rPr>
              <a:t>Mise en situation professionnelle</a:t>
            </a:r>
          </a:p>
        </p:txBody>
      </p:sp>
      <p:pic>
        <p:nvPicPr>
          <p:cNvPr id="8" name="Graphique 7" descr="Ampoule">
            <a:extLst>
              <a:ext uri="{FF2B5EF4-FFF2-40B4-BE49-F238E27FC236}">
                <a16:creationId xmlns:a16="http://schemas.microsoft.com/office/drawing/2014/main" id="{0516B9CC-EAF9-4054-A171-9CD681F5CE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1038" y="2693608"/>
            <a:ext cx="264588" cy="264588"/>
          </a:xfrm>
          <a:prstGeom prst="rect">
            <a:avLst/>
          </a:prstGeom>
        </p:spPr>
      </p:pic>
      <p:pic>
        <p:nvPicPr>
          <p:cNvPr id="11" name="Graphique 10" descr="Chronomètre">
            <a:extLst>
              <a:ext uri="{FF2B5EF4-FFF2-40B4-BE49-F238E27FC236}">
                <a16:creationId xmlns:a16="http://schemas.microsoft.com/office/drawing/2014/main" id="{ED1DA2A3-EDED-4863-B558-B09DE75986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83592" y="4265615"/>
            <a:ext cx="266400" cy="266400"/>
          </a:xfrm>
          <a:prstGeom prst="rect">
            <a:avLst/>
          </a:prstGeom>
        </p:spPr>
      </p:pic>
      <p:pic>
        <p:nvPicPr>
          <p:cNvPr id="13" name="Graphique 12" descr="Utilisateur">
            <a:extLst>
              <a:ext uri="{FF2B5EF4-FFF2-40B4-BE49-F238E27FC236}">
                <a16:creationId xmlns:a16="http://schemas.microsoft.com/office/drawing/2014/main" id="{60D20E2A-7202-4DB5-803D-A66D45F82C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82822" y="4973727"/>
            <a:ext cx="266400" cy="266400"/>
          </a:xfrm>
          <a:prstGeom prst="rect">
            <a:avLst/>
          </a:prstGeom>
        </p:spPr>
      </p:pic>
      <p:pic>
        <p:nvPicPr>
          <p:cNvPr id="15" name="Graphique 14" descr="Maison">
            <a:extLst>
              <a:ext uri="{FF2B5EF4-FFF2-40B4-BE49-F238E27FC236}">
                <a16:creationId xmlns:a16="http://schemas.microsoft.com/office/drawing/2014/main" id="{243497C0-CFC5-4A7C-9F10-C01F1EEC17C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63380" y="6158403"/>
            <a:ext cx="266400" cy="266400"/>
          </a:xfrm>
          <a:prstGeom prst="rect">
            <a:avLst/>
          </a:prstGeom>
        </p:spPr>
      </p:pic>
      <p:sp>
        <p:nvSpPr>
          <p:cNvPr id="33" name="Rectangle 32">
            <a:extLst>
              <a:ext uri="{FF2B5EF4-FFF2-40B4-BE49-F238E27FC236}">
                <a16:creationId xmlns:a16="http://schemas.microsoft.com/office/drawing/2014/main" id="{CF69D716-3708-4A7C-AA9C-6DF037F0E221}"/>
              </a:ext>
            </a:extLst>
          </p:cNvPr>
          <p:cNvSpPr/>
          <p:nvPr/>
        </p:nvSpPr>
        <p:spPr>
          <a:xfrm>
            <a:off x="679969" y="8930431"/>
            <a:ext cx="2427562" cy="390216"/>
          </a:xfrm>
          <a:prstGeom prst="rect">
            <a:avLst/>
          </a:prstGeom>
          <a:solidFill>
            <a:srgbClr val="477EB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a:p>
            <a:r>
              <a:rPr lang="fr-FR" sz="1400" b="1" dirty="0"/>
              <a:t>M</a:t>
            </a:r>
            <a:r>
              <a:rPr lang="fr-FR" sz="1400" b="1" dirty="0">
                <a:solidFill>
                  <a:schemeClr val="bg1"/>
                </a:solidFill>
              </a:rPr>
              <a:t>É</a:t>
            </a:r>
            <a:r>
              <a:rPr lang="fr-FR" sz="1400" b="1" dirty="0"/>
              <a:t>THODE D’</a:t>
            </a:r>
            <a:r>
              <a:rPr lang="fr-FR" sz="1400" b="1" dirty="0">
                <a:solidFill>
                  <a:schemeClr val="bg1"/>
                </a:solidFill>
              </a:rPr>
              <a:t> É</a:t>
            </a:r>
            <a:r>
              <a:rPr lang="fr-FR" sz="1400" b="1" dirty="0"/>
              <a:t>VALUATION</a:t>
            </a:r>
          </a:p>
          <a:p>
            <a:pPr algn="ctr"/>
            <a:endParaRPr lang="fr-FR" dirty="0"/>
          </a:p>
        </p:txBody>
      </p:sp>
      <p:sp>
        <p:nvSpPr>
          <p:cNvPr id="36" name="ZoneTexte 35">
            <a:extLst>
              <a:ext uri="{FF2B5EF4-FFF2-40B4-BE49-F238E27FC236}">
                <a16:creationId xmlns:a16="http://schemas.microsoft.com/office/drawing/2014/main" id="{92815FFC-85AB-4B7A-B55E-4AB7142A3874}"/>
              </a:ext>
            </a:extLst>
          </p:cNvPr>
          <p:cNvSpPr txBox="1"/>
          <p:nvPr/>
        </p:nvSpPr>
        <p:spPr>
          <a:xfrm>
            <a:off x="4788619" y="7187863"/>
            <a:ext cx="1968650" cy="1107996"/>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b="1" dirty="0"/>
              <a:t>        Tarif inter: </a:t>
            </a:r>
          </a:p>
          <a:p>
            <a:pPr>
              <a:spcAft>
                <a:spcPts val="600"/>
              </a:spcAft>
              <a:buClr>
                <a:schemeClr val="tx1"/>
              </a:buClr>
              <a:tabLst>
                <a:tab pos="304800" algn="l"/>
              </a:tabLst>
            </a:pPr>
            <a:r>
              <a:rPr lang="fr-FR" sz="1100" dirty="0"/>
              <a:t>2 jours consécutifs : 1170€ HT/jour/groupe</a:t>
            </a:r>
          </a:p>
          <a:p>
            <a:pPr>
              <a:spcAft>
                <a:spcPts val="600"/>
              </a:spcAft>
              <a:buClr>
                <a:schemeClr val="tx1"/>
              </a:buClr>
              <a:tabLst>
                <a:tab pos="304800" algn="l"/>
              </a:tabLst>
            </a:pPr>
            <a:r>
              <a:rPr lang="fr-FR" sz="1100" dirty="0"/>
              <a:t>1 journée isolée : 1280€ HT/jour/groupe </a:t>
            </a:r>
          </a:p>
        </p:txBody>
      </p:sp>
      <p:pic>
        <p:nvPicPr>
          <p:cNvPr id="37" name="Graphique 36" descr="Euro avec un remplissage uni">
            <a:extLst>
              <a:ext uri="{FF2B5EF4-FFF2-40B4-BE49-F238E27FC236}">
                <a16:creationId xmlns:a16="http://schemas.microsoft.com/office/drawing/2014/main" id="{E6D2AC0E-3D60-4BE6-9025-96C590E7543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948856" y="7207446"/>
            <a:ext cx="220575" cy="220575"/>
          </a:xfrm>
          <a:prstGeom prst="rect">
            <a:avLst/>
          </a:prstGeom>
        </p:spPr>
      </p:pic>
    </p:spTree>
    <p:extLst>
      <p:ext uri="{BB962C8B-B14F-4D97-AF65-F5344CB8AC3E}">
        <p14:creationId xmlns:p14="http://schemas.microsoft.com/office/powerpoint/2010/main" val="45193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7EB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4665" y="-1"/>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FORMATIONS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5</a:t>
            </a:r>
          </a:p>
        </p:txBody>
      </p:sp>
      <p:cxnSp>
        <p:nvCxnSpPr>
          <p:cNvPr id="9" name="Connecteur droit 8">
            <a:extLst>
              <a:ext uri="{FF2B5EF4-FFF2-40B4-BE49-F238E27FC236}">
                <a16:creationId xmlns:a16="http://schemas.microsoft.com/office/drawing/2014/main" id="{5D0D59DE-CB52-6A46-9C6E-A44CD41090F7}"/>
              </a:ext>
            </a:extLst>
          </p:cNvPr>
          <p:cNvCxnSpPr>
            <a:cxnSpLocks/>
          </p:cNvCxnSpPr>
          <p:nvPr/>
        </p:nvCxnSpPr>
        <p:spPr>
          <a:xfrm>
            <a:off x="4633273" y="2600057"/>
            <a:ext cx="0" cy="6928954"/>
          </a:xfrm>
          <a:prstGeom prst="line">
            <a:avLst/>
          </a:prstGeom>
          <a:ln>
            <a:solidFill>
              <a:srgbClr val="E8B071">
                <a:alpha val="60000"/>
              </a:srgbClr>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10A4ECBE-03F7-CA4D-A73A-383F4A3CF1EA}"/>
              </a:ext>
            </a:extLst>
          </p:cNvPr>
          <p:cNvSpPr txBox="1"/>
          <p:nvPr/>
        </p:nvSpPr>
        <p:spPr>
          <a:xfrm>
            <a:off x="4743492" y="5170281"/>
            <a:ext cx="1971265" cy="1031051"/>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dirty="0"/>
              <a:t>	</a:t>
            </a:r>
            <a:r>
              <a:rPr lang="fr-FR" sz="1200" b="1" dirty="0"/>
              <a:t>Public</a:t>
            </a:r>
            <a:r>
              <a:rPr lang="fr-FR" sz="1200" dirty="0"/>
              <a:t> </a:t>
            </a:r>
          </a:p>
          <a:p>
            <a:r>
              <a:rPr lang="fr-FR" sz="1100" dirty="0"/>
              <a:t>Ensemble du personnel de la blanchisserie, particulièrement ceux affectés aux postes finitions</a:t>
            </a:r>
          </a:p>
        </p:txBody>
      </p:sp>
      <p:sp>
        <p:nvSpPr>
          <p:cNvPr id="41" name="ZoneTexte 40">
            <a:extLst>
              <a:ext uri="{FF2B5EF4-FFF2-40B4-BE49-F238E27FC236}">
                <a16:creationId xmlns:a16="http://schemas.microsoft.com/office/drawing/2014/main" id="{C6A1AC57-8DF4-B24D-A1A8-7AA44A9B1EBD}"/>
              </a:ext>
            </a:extLst>
          </p:cNvPr>
          <p:cNvSpPr txBox="1"/>
          <p:nvPr/>
        </p:nvSpPr>
        <p:spPr>
          <a:xfrm>
            <a:off x="4751783" y="4297956"/>
            <a:ext cx="1977588" cy="723275"/>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400" b="1" dirty="0"/>
              <a:t>	</a:t>
            </a:r>
            <a:r>
              <a:rPr lang="fr-FR" sz="1200" b="1" dirty="0"/>
              <a:t>Durée conseillée</a:t>
            </a:r>
            <a:endParaRPr lang="fr-FR" sz="1400" dirty="0"/>
          </a:p>
          <a:p>
            <a:pPr algn="just">
              <a:buClr>
                <a:schemeClr val="tx1"/>
              </a:buClr>
              <a:tabLst>
                <a:tab pos="1722438" algn="l"/>
              </a:tabLst>
            </a:pPr>
            <a:r>
              <a:rPr lang="fr-FR" sz="1100" dirty="0"/>
              <a:t>1 à 2 jours</a:t>
            </a:r>
          </a:p>
          <a:p>
            <a:pPr algn="just">
              <a:buClr>
                <a:schemeClr val="tx1"/>
              </a:buClr>
              <a:tabLst>
                <a:tab pos="1722438" algn="l"/>
              </a:tabLst>
            </a:pPr>
            <a:r>
              <a:rPr lang="fr-FR" sz="1100" dirty="0"/>
              <a:t>Inter</a:t>
            </a:r>
          </a:p>
        </p:txBody>
      </p:sp>
      <p:sp>
        <p:nvSpPr>
          <p:cNvPr id="43" name="ZoneTexte 42">
            <a:extLst>
              <a:ext uri="{FF2B5EF4-FFF2-40B4-BE49-F238E27FC236}">
                <a16:creationId xmlns:a16="http://schemas.microsoft.com/office/drawing/2014/main" id="{78A7F477-DD08-3444-A4A2-66B5AE622BC7}"/>
              </a:ext>
            </a:extLst>
          </p:cNvPr>
          <p:cNvSpPr txBox="1"/>
          <p:nvPr/>
        </p:nvSpPr>
        <p:spPr>
          <a:xfrm>
            <a:off x="4766239" y="2344694"/>
            <a:ext cx="1971266" cy="178510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600" b="1" dirty="0"/>
              <a:t>	</a:t>
            </a:r>
            <a:r>
              <a:rPr lang="fr-FR" sz="1200" b="1" dirty="0"/>
              <a:t>Capacités acquises à l’issue de la formation</a:t>
            </a:r>
            <a:endParaRPr lang="fr-FR" sz="1200" dirty="0"/>
          </a:p>
          <a:p>
            <a:pPr marL="171450" indent="-171450">
              <a:buFont typeface="Arial" panose="020B0604020202020204" pitchFamily="34" charset="0"/>
              <a:buChar char="•"/>
            </a:pPr>
            <a:r>
              <a:rPr lang="fr-FR" sz="1100" dirty="0"/>
              <a:t>Connaissance des bonnes pratiques repassage</a:t>
            </a:r>
          </a:p>
          <a:p>
            <a:pPr marL="171450" indent="-171450">
              <a:buFont typeface="Arial" panose="020B0604020202020204" pitchFamily="34" charset="0"/>
              <a:buChar char="•"/>
            </a:pPr>
            <a:r>
              <a:rPr lang="fr-FR" sz="1100" dirty="0"/>
              <a:t>Respecter les règles d’hygiène dans le cadre de la norme RABC</a:t>
            </a:r>
          </a:p>
          <a:p>
            <a:pPr marL="171450" indent="-171450">
              <a:buFont typeface="Arial" panose="020B0604020202020204" pitchFamily="34" charset="0"/>
              <a:buChar char="•"/>
            </a:pPr>
            <a:r>
              <a:rPr lang="fr-FR" sz="1100" dirty="0"/>
              <a:t>Méthodes de pliage et de rangement</a:t>
            </a:r>
          </a:p>
        </p:txBody>
      </p:sp>
      <p:sp>
        <p:nvSpPr>
          <p:cNvPr id="46" name="Rectangle 45">
            <a:extLst>
              <a:ext uri="{FF2B5EF4-FFF2-40B4-BE49-F238E27FC236}">
                <a16:creationId xmlns:a16="http://schemas.microsoft.com/office/drawing/2014/main" id="{A40C31F6-7049-FB4B-BDFE-80050042D7A3}"/>
              </a:ext>
            </a:extLst>
          </p:cNvPr>
          <p:cNvSpPr/>
          <p:nvPr/>
        </p:nvSpPr>
        <p:spPr>
          <a:xfrm>
            <a:off x="-1" y="1481279"/>
            <a:ext cx="5055533" cy="709361"/>
          </a:xfrm>
          <a:prstGeom prst="rect">
            <a:avLst/>
          </a:prstGeom>
          <a:solidFill>
            <a:srgbClr val="477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0F0EF5A-AC93-4D08-81EF-57C930A45C94}"/>
              </a:ext>
            </a:extLst>
          </p:cNvPr>
          <p:cNvSpPr txBox="1"/>
          <p:nvPr/>
        </p:nvSpPr>
        <p:spPr>
          <a:xfrm>
            <a:off x="647699" y="1474904"/>
            <a:ext cx="4407834" cy="707886"/>
          </a:xfrm>
          <a:prstGeom prst="rect">
            <a:avLst/>
          </a:prstGeom>
          <a:noFill/>
          <a:ln>
            <a:noFill/>
          </a:ln>
        </p:spPr>
        <p:txBody>
          <a:bodyPr wrap="square" rtlCol="0">
            <a:spAutoFit/>
          </a:bodyPr>
          <a:lstStyle/>
          <a:p>
            <a:r>
              <a:rPr lang="fr-FR" sz="2000" b="1" dirty="0">
                <a:solidFill>
                  <a:schemeClr val="bg1"/>
                </a:solidFill>
                <a:effectLst>
                  <a:outerShdw blurRad="50800" dist="38100" dir="2700000" sx="1000" sy="1000" algn="tl" rotWithShape="0">
                    <a:prstClr val="black">
                      <a:alpha val="40000"/>
                    </a:prstClr>
                  </a:outerShdw>
                </a:effectLst>
                <a:latin typeface="Calibri" panose="020F0502020204030204" pitchFamily="34" charset="0"/>
                <a:cs typeface="Calibri" panose="020F0502020204030204" pitchFamily="34" charset="0"/>
              </a:rPr>
              <a:t>FORMATION AU BONNES PRATIQUES</a:t>
            </a:r>
          </a:p>
          <a:p>
            <a:r>
              <a:rPr lang="fr-FR" sz="2000" b="1" dirty="0">
                <a:solidFill>
                  <a:schemeClr val="bg1"/>
                </a:solidFill>
                <a:effectLst>
                  <a:outerShdw blurRad="50800" dist="38100" dir="2700000" sx="1000" sy="1000" algn="tl" rotWithShape="0">
                    <a:prstClr val="black">
                      <a:alpha val="40000"/>
                    </a:prstClr>
                  </a:outerShdw>
                </a:effectLst>
                <a:latin typeface="Calibri" panose="020F0502020204030204" pitchFamily="34" charset="0"/>
                <a:cs typeface="Calibri" panose="020F0502020204030204" pitchFamily="34" charset="0"/>
              </a:rPr>
              <a:t>DE REPASSAGE</a:t>
            </a:r>
          </a:p>
        </p:txBody>
      </p:sp>
      <p:sp>
        <p:nvSpPr>
          <p:cNvPr id="47" name="ZoneTexte 46">
            <a:extLst>
              <a:ext uri="{FF2B5EF4-FFF2-40B4-BE49-F238E27FC236}">
                <a16:creationId xmlns:a16="http://schemas.microsoft.com/office/drawing/2014/main" id="{1B466B6A-33BA-2345-96D8-CC5A63AFD6EE}"/>
              </a:ext>
            </a:extLst>
          </p:cNvPr>
          <p:cNvSpPr txBox="1"/>
          <p:nvPr/>
        </p:nvSpPr>
        <p:spPr>
          <a:xfrm>
            <a:off x="4759918" y="6350382"/>
            <a:ext cx="1977588" cy="877163"/>
          </a:xfrm>
          <a:prstGeom prst="rect">
            <a:avLst/>
          </a:prstGeom>
          <a:solidFill>
            <a:schemeClr val="bg1">
              <a:lumMod val="85000"/>
            </a:schemeClr>
          </a:solidFill>
        </p:spPr>
        <p:txBody>
          <a:bodyPr wrap="square" rtlCol="0">
            <a:spAutoFit/>
          </a:bodyPr>
          <a:lstStyle/>
          <a:p>
            <a:pPr marL="9525">
              <a:spcAft>
                <a:spcPts val="600"/>
              </a:spcAft>
              <a:tabLst>
                <a:tab pos="304800" algn="l"/>
              </a:tabLst>
            </a:pPr>
            <a:r>
              <a:rPr lang="fr-FR" sz="1200" b="1" dirty="0"/>
              <a:t>	Etablissements concernés</a:t>
            </a:r>
          </a:p>
          <a:p>
            <a:pPr>
              <a:buClr>
                <a:srgbClr val="52AED7"/>
              </a:buClr>
            </a:pPr>
            <a:r>
              <a:rPr lang="fr-FR" sz="1100" dirty="0"/>
              <a:t>EHPAD | ESAT | IME | FAM | MAS |EA</a:t>
            </a:r>
          </a:p>
        </p:txBody>
      </p:sp>
      <p:pic>
        <p:nvPicPr>
          <p:cNvPr id="8" name="Graphique 7" descr="Ampoule">
            <a:extLst>
              <a:ext uri="{FF2B5EF4-FFF2-40B4-BE49-F238E27FC236}">
                <a16:creationId xmlns:a16="http://schemas.microsoft.com/office/drawing/2014/main" id="{0516B9CC-EAF9-4054-A171-9CD681F5C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7916" y="2381245"/>
            <a:ext cx="264588" cy="264588"/>
          </a:xfrm>
          <a:prstGeom prst="rect">
            <a:avLst/>
          </a:prstGeom>
        </p:spPr>
      </p:pic>
      <p:pic>
        <p:nvPicPr>
          <p:cNvPr id="11" name="Graphique 10" descr="Chronomètre">
            <a:extLst>
              <a:ext uri="{FF2B5EF4-FFF2-40B4-BE49-F238E27FC236}">
                <a16:creationId xmlns:a16="http://schemas.microsoft.com/office/drawing/2014/main" id="{ED1DA2A3-EDED-4863-B558-B09DE75986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3460" y="4345081"/>
            <a:ext cx="266400" cy="266400"/>
          </a:xfrm>
          <a:prstGeom prst="rect">
            <a:avLst/>
          </a:prstGeom>
        </p:spPr>
      </p:pic>
      <p:pic>
        <p:nvPicPr>
          <p:cNvPr id="13" name="Graphique 12" descr="Utilisateur">
            <a:extLst>
              <a:ext uri="{FF2B5EF4-FFF2-40B4-BE49-F238E27FC236}">
                <a16:creationId xmlns:a16="http://schemas.microsoft.com/office/drawing/2014/main" id="{60D20E2A-7202-4DB5-803D-A66D45F82C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4263" y="5183817"/>
            <a:ext cx="266400" cy="266400"/>
          </a:xfrm>
          <a:prstGeom prst="rect">
            <a:avLst/>
          </a:prstGeom>
        </p:spPr>
      </p:pic>
      <p:pic>
        <p:nvPicPr>
          <p:cNvPr id="15" name="Graphique 14" descr="Maison">
            <a:extLst>
              <a:ext uri="{FF2B5EF4-FFF2-40B4-BE49-F238E27FC236}">
                <a16:creationId xmlns:a16="http://schemas.microsoft.com/office/drawing/2014/main" id="{243497C0-CFC5-4A7C-9F10-C01F1EEC17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24905" y="6345174"/>
            <a:ext cx="272673" cy="266400"/>
          </a:xfrm>
          <a:prstGeom prst="rect">
            <a:avLst/>
          </a:prstGeom>
        </p:spPr>
      </p:pic>
      <p:pic>
        <p:nvPicPr>
          <p:cNvPr id="10" name="Image 9">
            <a:extLst>
              <a:ext uri="{FF2B5EF4-FFF2-40B4-BE49-F238E27FC236}">
                <a16:creationId xmlns:a16="http://schemas.microsoft.com/office/drawing/2014/main" id="{325939C6-63CF-F748-AE57-03DAB981DC16}"/>
              </a:ext>
            </a:extLst>
          </p:cNvPr>
          <p:cNvPicPr>
            <a:picLocks noChangeAspect="1"/>
          </p:cNvPicPr>
          <p:nvPr/>
        </p:nvPicPr>
        <p:blipFill rotWithShape="1">
          <a:blip r:embed="rId12">
            <a:extLst>
              <a:ext uri="{28A0092B-C50C-407E-A947-70E740481C1C}">
                <a14:useLocalDpi xmlns:a14="http://schemas.microsoft.com/office/drawing/2010/main" val="0"/>
              </a:ext>
            </a:extLst>
          </a:blip>
          <a:srcRect l="26939" t="9408" r="25752" b="8024"/>
          <a:stretch/>
        </p:blipFill>
        <p:spPr>
          <a:xfrm rot="169084">
            <a:off x="5344470" y="8531795"/>
            <a:ext cx="776620" cy="1914956"/>
          </a:xfrm>
          <a:prstGeom prst="rect">
            <a:avLst/>
          </a:prstGeom>
        </p:spPr>
      </p:pic>
      <p:sp>
        <p:nvSpPr>
          <p:cNvPr id="32" name="Rectangle 31">
            <a:extLst>
              <a:ext uri="{FF2B5EF4-FFF2-40B4-BE49-F238E27FC236}">
                <a16:creationId xmlns:a16="http://schemas.microsoft.com/office/drawing/2014/main" id="{4C297B1B-B559-FC44-B71F-970BF358A069}"/>
              </a:ext>
            </a:extLst>
          </p:cNvPr>
          <p:cNvSpPr/>
          <p:nvPr/>
        </p:nvSpPr>
        <p:spPr>
          <a:xfrm>
            <a:off x="647699" y="3504370"/>
            <a:ext cx="2405467" cy="390216"/>
          </a:xfrm>
          <a:prstGeom prst="rect">
            <a:avLst/>
          </a:prstGeom>
          <a:solidFill>
            <a:srgbClr val="477EB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DFA6D402-C8D1-4B44-9392-48E179BA93A9}"/>
              </a:ext>
            </a:extLst>
          </p:cNvPr>
          <p:cNvSpPr/>
          <p:nvPr/>
        </p:nvSpPr>
        <p:spPr>
          <a:xfrm>
            <a:off x="647699" y="7064717"/>
            <a:ext cx="2405467" cy="390216"/>
          </a:xfrm>
          <a:prstGeom prst="rect">
            <a:avLst/>
          </a:prstGeom>
          <a:solidFill>
            <a:srgbClr val="477EB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BA204035-8598-4D98-B417-D6C8756F418B}"/>
              </a:ext>
            </a:extLst>
          </p:cNvPr>
          <p:cNvSpPr txBox="1"/>
          <p:nvPr/>
        </p:nvSpPr>
        <p:spPr>
          <a:xfrm>
            <a:off x="654476" y="2182514"/>
            <a:ext cx="3963539" cy="8263801"/>
          </a:xfrm>
          <a:prstGeom prst="rect">
            <a:avLst/>
          </a:prstGeom>
          <a:noFill/>
        </p:spPr>
        <p:txBody>
          <a:bodyPr wrap="square" rtlCol="0">
            <a:spAutoFit/>
          </a:bodyPr>
          <a:lstStyle/>
          <a:p>
            <a:pPr algn="just">
              <a:spcBef>
                <a:spcPts val="600"/>
              </a:spcBef>
              <a:spcAft>
                <a:spcPts val="600"/>
              </a:spcAft>
            </a:pPr>
            <a:r>
              <a:rPr lang="fr-FR" sz="1400" dirty="0"/>
              <a:t>Dans un souci d’amélioration de l’ergonomie et de prévention des Troubles Musculo-Squelettiques, cette formation à pour but de former les opérateurs blanchisserie à la bonne utilisation des matériels de repassage dans le respect des normes métier.</a:t>
            </a:r>
          </a:p>
          <a:p>
            <a:pPr algn="just">
              <a:spcBef>
                <a:spcPts val="1800"/>
              </a:spcBef>
              <a:spcAft>
                <a:spcPts val="1800"/>
              </a:spcAft>
            </a:pPr>
            <a:r>
              <a:rPr lang="fr-FR" sz="1400" b="1" dirty="0">
                <a:solidFill>
                  <a:schemeClr val="bg1"/>
                </a:solidFill>
                <a:effectLst>
                  <a:outerShdw blurRad="50800" dist="50800" dir="5400000" sx="1000" sy="1000" algn="ctr" rotWithShape="0">
                    <a:srgbClr val="000000">
                      <a:alpha val="43137"/>
                    </a:srgbClr>
                  </a:outerShdw>
                </a:effectLst>
              </a:rPr>
              <a:t>OBJECTIFS DE LA FORMATION</a:t>
            </a:r>
          </a:p>
          <a:p>
            <a:pPr marL="274638" indent="-274638" algn="just">
              <a:spcAft>
                <a:spcPts val="600"/>
              </a:spcAft>
              <a:buClr>
                <a:srgbClr val="5EBBE1"/>
              </a:buClr>
              <a:buFont typeface="Arial" panose="020B0604020202020204" pitchFamily="34" charset="0"/>
              <a:buChar char="•"/>
            </a:pPr>
            <a:r>
              <a:rPr lang="fr-FR" sz="1400" dirty="0"/>
              <a:t>Formation aux différentes techniques de repassage suivant les articles traités en blanchisserie</a:t>
            </a:r>
          </a:p>
          <a:p>
            <a:pPr marL="274638" indent="-274638" algn="just">
              <a:spcAft>
                <a:spcPts val="600"/>
              </a:spcAft>
              <a:buClr>
                <a:srgbClr val="5EBBE1"/>
              </a:buClr>
              <a:buFont typeface="Arial" panose="020B0604020202020204" pitchFamily="34" charset="0"/>
              <a:buChar char="•"/>
            </a:pPr>
            <a:r>
              <a:rPr lang="fr-FR" sz="1400" dirty="0"/>
              <a:t>Assurer une finition parfaite des articles traités par l’apprentissage des techniques de repassage adéquates</a:t>
            </a:r>
          </a:p>
          <a:p>
            <a:pPr marL="274638" indent="-274638" algn="just">
              <a:spcAft>
                <a:spcPts val="600"/>
              </a:spcAft>
              <a:buClr>
                <a:srgbClr val="5EBBE1"/>
              </a:buClr>
              <a:buFont typeface="Arial" panose="020B0604020202020204" pitchFamily="34" charset="0"/>
              <a:buChar char="•"/>
            </a:pPr>
            <a:r>
              <a:rPr lang="fr-FR" sz="1400" dirty="0"/>
              <a:t>Respecter les règles de sécurité et d’ergonomie afin de prévenir les troubles musculo-squelettiques sur le lieu de travail</a:t>
            </a:r>
          </a:p>
          <a:p>
            <a:pPr marL="274638" indent="-274638" algn="just">
              <a:spcAft>
                <a:spcPts val="600"/>
              </a:spcAft>
              <a:buClr>
                <a:srgbClr val="5EBBE1"/>
              </a:buClr>
              <a:buFont typeface="Arial" panose="020B0604020202020204" pitchFamily="34" charset="0"/>
              <a:buChar char="•"/>
            </a:pPr>
            <a:r>
              <a:rPr lang="fr-FR" sz="1400" dirty="0"/>
              <a:t>Acquérir les techniques de pliage</a:t>
            </a:r>
          </a:p>
          <a:p>
            <a:pPr marL="274638" indent="-274638" algn="just">
              <a:spcAft>
                <a:spcPts val="1800"/>
              </a:spcAft>
              <a:buClr>
                <a:srgbClr val="5EBBE1"/>
              </a:buClr>
              <a:buFont typeface="Arial" panose="020B0604020202020204" pitchFamily="34" charset="0"/>
              <a:buChar char="•"/>
            </a:pPr>
            <a:r>
              <a:rPr lang="fr-FR" sz="1400" dirty="0"/>
              <a:t>Organiser son travail avec efficacité : rapidité et qualité de la prestation.</a:t>
            </a:r>
          </a:p>
          <a:p>
            <a:pPr algn="just">
              <a:spcAft>
                <a:spcPts val="1800"/>
              </a:spcAft>
              <a:buClr>
                <a:srgbClr val="5EBBE1"/>
              </a:buClr>
            </a:pPr>
            <a:r>
              <a:rPr lang="fr-FR" sz="1400" b="1" dirty="0">
                <a:solidFill>
                  <a:schemeClr val="bg1"/>
                </a:solidFill>
              </a:rPr>
              <a:t>MOYENS PÉDAGOGIQUES</a:t>
            </a:r>
            <a:endParaRPr lang="fr-FR" sz="1400" dirty="0"/>
          </a:p>
          <a:p>
            <a:pPr marL="285750" indent="-285750" algn="just">
              <a:spcAft>
                <a:spcPts val="600"/>
              </a:spcAft>
              <a:buClr>
                <a:srgbClr val="1DA3DA"/>
              </a:buClr>
              <a:buFont typeface="Arial" panose="020B0604020202020204" pitchFamily="34" charset="0"/>
              <a:buChar char="•"/>
              <a:tabLst>
                <a:tab pos="1722438" algn="l"/>
              </a:tabLst>
            </a:pPr>
            <a:r>
              <a:rPr lang="fr-FR" sz="1400" dirty="0"/>
              <a:t>Films, PowerPoint</a:t>
            </a:r>
          </a:p>
          <a:p>
            <a:pPr marL="285750" indent="-285750" algn="just">
              <a:spcAft>
                <a:spcPts val="600"/>
              </a:spcAft>
              <a:buClr>
                <a:srgbClr val="1DA3DA"/>
              </a:buClr>
              <a:buFont typeface="Arial" panose="020B0604020202020204" pitchFamily="34" charset="0"/>
              <a:buChar char="•"/>
              <a:tabLst>
                <a:tab pos="1722438" algn="l"/>
              </a:tabLst>
            </a:pPr>
            <a:r>
              <a:rPr lang="fr-FR" sz="1400" dirty="0"/>
              <a:t>Alternance de séquences pédagogiques et de mises en application immédiates sur site.</a:t>
            </a:r>
          </a:p>
          <a:p>
            <a:pPr marL="285750" indent="-285750" algn="just">
              <a:spcAft>
                <a:spcPts val="600"/>
              </a:spcAft>
              <a:buClr>
                <a:srgbClr val="1DA3DA"/>
              </a:buClr>
              <a:buFont typeface="Arial" panose="020B0604020202020204" pitchFamily="34" charset="0"/>
              <a:buChar char="•"/>
              <a:tabLst>
                <a:tab pos="1722438" algn="l"/>
              </a:tabLst>
            </a:pPr>
            <a:r>
              <a:rPr lang="fr-FR" sz="1400" dirty="0"/>
              <a:t>Jeux de rôles, mise en situation</a:t>
            </a:r>
          </a:p>
          <a:p>
            <a:pPr marL="285750" indent="-285750" algn="just">
              <a:spcAft>
                <a:spcPts val="600"/>
              </a:spcAft>
              <a:buClr>
                <a:srgbClr val="1DA3DA"/>
              </a:buClr>
              <a:buFont typeface="Arial" panose="020B0604020202020204" pitchFamily="34" charset="0"/>
              <a:buChar char="•"/>
              <a:tabLst>
                <a:tab pos="1722438" algn="l"/>
              </a:tabLst>
            </a:pPr>
            <a:r>
              <a:rPr lang="fr-FR" sz="1400" dirty="0"/>
              <a:t>Evaluation des acquis à l’issue de la formation</a:t>
            </a:r>
          </a:p>
          <a:p>
            <a:pPr marL="285750" indent="-285750" algn="just">
              <a:spcAft>
                <a:spcPts val="600"/>
              </a:spcAft>
              <a:buClr>
                <a:srgbClr val="1DA3DA"/>
              </a:buClr>
              <a:buFont typeface="Arial" panose="020B0604020202020204" pitchFamily="34" charset="0"/>
              <a:buChar char="•"/>
              <a:tabLst>
                <a:tab pos="1722438" algn="l"/>
              </a:tabLst>
            </a:pPr>
            <a:endParaRPr lang="fr-FR" sz="1400" dirty="0"/>
          </a:p>
          <a:p>
            <a:pPr marL="285750" indent="-285750" algn="just">
              <a:spcAft>
                <a:spcPts val="600"/>
              </a:spcAft>
              <a:buClr>
                <a:srgbClr val="1DA3DA"/>
              </a:buClr>
              <a:buFont typeface="Arial" panose="020B0604020202020204" pitchFamily="34" charset="0"/>
              <a:buChar char="•"/>
              <a:tabLst>
                <a:tab pos="1722438" algn="l"/>
              </a:tabLst>
            </a:pPr>
            <a:endParaRPr lang="fr-FR" sz="1400" dirty="0"/>
          </a:p>
          <a:p>
            <a:pPr marL="285750" indent="-285750" algn="just">
              <a:spcAft>
                <a:spcPts val="600"/>
              </a:spcAft>
              <a:buClr>
                <a:srgbClr val="1DA3DA"/>
              </a:buClr>
              <a:buFont typeface="Arial" panose="020B0604020202020204" pitchFamily="34" charset="0"/>
              <a:buChar char="•"/>
              <a:tabLst>
                <a:tab pos="1722438" algn="l"/>
              </a:tabLst>
            </a:pPr>
            <a:r>
              <a:rPr lang="fr-FR" sz="1400" dirty="0"/>
              <a:t>Quizz / </a:t>
            </a:r>
            <a:r>
              <a:rPr lang="fr-FR" sz="1400" b="0" i="0" dirty="0">
                <a:solidFill>
                  <a:srgbClr val="333333"/>
                </a:solidFill>
                <a:effectLst/>
              </a:rPr>
              <a:t>Mise en situation professionnelle</a:t>
            </a:r>
          </a:p>
          <a:p>
            <a:pPr marL="285750" indent="-285750" algn="just">
              <a:spcAft>
                <a:spcPts val="600"/>
              </a:spcAft>
              <a:buClr>
                <a:srgbClr val="1DA3DA"/>
              </a:buClr>
              <a:buFont typeface="Arial" panose="020B0604020202020204" pitchFamily="34" charset="0"/>
              <a:buChar char="•"/>
              <a:tabLst>
                <a:tab pos="1722438" algn="l"/>
              </a:tabLst>
            </a:pPr>
            <a:endParaRPr lang="fr-FR" sz="1400" dirty="0"/>
          </a:p>
        </p:txBody>
      </p:sp>
      <p:sp>
        <p:nvSpPr>
          <p:cNvPr id="36" name="Rectangle 35">
            <a:extLst>
              <a:ext uri="{FF2B5EF4-FFF2-40B4-BE49-F238E27FC236}">
                <a16:creationId xmlns:a16="http://schemas.microsoft.com/office/drawing/2014/main" id="{0F5BCE8A-6EBE-4A04-B8C9-09D5567998D3}"/>
              </a:ext>
            </a:extLst>
          </p:cNvPr>
          <p:cNvSpPr/>
          <p:nvPr/>
        </p:nvSpPr>
        <p:spPr>
          <a:xfrm>
            <a:off x="639218" y="9015426"/>
            <a:ext cx="2427562" cy="390216"/>
          </a:xfrm>
          <a:prstGeom prst="rect">
            <a:avLst/>
          </a:prstGeom>
          <a:solidFill>
            <a:srgbClr val="477EB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a:p>
            <a:r>
              <a:rPr lang="fr-FR" sz="1400" b="1" dirty="0"/>
              <a:t>M</a:t>
            </a:r>
            <a:r>
              <a:rPr lang="fr-FR" sz="1400" b="1" dirty="0">
                <a:solidFill>
                  <a:schemeClr val="bg1"/>
                </a:solidFill>
              </a:rPr>
              <a:t>É</a:t>
            </a:r>
            <a:r>
              <a:rPr lang="fr-FR" sz="1400" b="1" dirty="0"/>
              <a:t>THODE D’</a:t>
            </a:r>
            <a:r>
              <a:rPr lang="fr-FR" sz="1400" b="1" dirty="0">
                <a:solidFill>
                  <a:schemeClr val="bg1"/>
                </a:solidFill>
              </a:rPr>
              <a:t> É</a:t>
            </a:r>
            <a:r>
              <a:rPr lang="fr-FR" sz="1400" b="1" dirty="0"/>
              <a:t>VALUATION</a:t>
            </a:r>
          </a:p>
          <a:p>
            <a:pPr algn="ctr"/>
            <a:endParaRPr lang="fr-FR" dirty="0"/>
          </a:p>
        </p:txBody>
      </p:sp>
      <p:sp>
        <p:nvSpPr>
          <p:cNvPr id="7" name="ZoneTexte 6">
            <a:extLst>
              <a:ext uri="{FF2B5EF4-FFF2-40B4-BE49-F238E27FC236}">
                <a16:creationId xmlns:a16="http://schemas.microsoft.com/office/drawing/2014/main" id="{8357F691-1518-C71E-8CFD-06CE6CE33C49}"/>
              </a:ext>
            </a:extLst>
          </p:cNvPr>
          <p:cNvSpPr txBox="1"/>
          <p:nvPr/>
        </p:nvSpPr>
        <p:spPr>
          <a:xfrm>
            <a:off x="4760721" y="7376595"/>
            <a:ext cx="1968650" cy="1107996"/>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b="1" dirty="0"/>
              <a:t>        Tarif inter: </a:t>
            </a:r>
          </a:p>
          <a:p>
            <a:pPr>
              <a:spcAft>
                <a:spcPts val="600"/>
              </a:spcAft>
              <a:buClr>
                <a:schemeClr val="tx1"/>
              </a:buClr>
              <a:tabLst>
                <a:tab pos="304800" algn="l"/>
              </a:tabLst>
            </a:pPr>
            <a:r>
              <a:rPr lang="fr-FR" sz="1100" dirty="0"/>
              <a:t>2 jours consécutifs : 1170€ HT/jour/groupe</a:t>
            </a:r>
          </a:p>
          <a:p>
            <a:pPr>
              <a:spcAft>
                <a:spcPts val="600"/>
              </a:spcAft>
              <a:buClr>
                <a:schemeClr val="tx1"/>
              </a:buClr>
              <a:tabLst>
                <a:tab pos="304800" algn="l"/>
              </a:tabLst>
            </a:pPr>
            <a:r>
              <a:rPr lang="fr-FR" sz="1100" dirty="0"/>
              <a:t>1 journée isolée : 1280€ HT/jour/groupe </a:t>
            </a:r>
          </a:p>
        </p:txBody>
      </p:sp>
      <p:pic>
        <p:nvPicPr>
          <p:cNvPr id="12" name="Graphique 11" descr="Euro avec un remplissage uni">
            <a:extLst>
              <a:ext uri="{FF2B5EF4-FFF2-40B4-BE49-F238E27FC236}">
                <a16:creationId xmlns:a16="http://schemas.microsoft.com/office/drawing/2014/main" id="{DAD15319-0082-88C4-41A1-7AB25C7556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20958" y="7396178"/>
            <a:ext cx="220575" cy="220575"/>
          </a:xfrm>
          <a:prstGeom prst="rect">
            <a:avLst/>
          </a:prstGeom>
        </p:spPr>
      </p:pic>
    </p:spTree>
    <p:extLst>
      <p:ext uri="{BB962C8B-B14F-4D97-AF65-F5344CB8AC3E}">
        <p14:creationId xmlns:p14="http://schemas.microsoft.com/office/powerpoint/2010/main" val="297701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3C59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0" y="0"/>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PRESTATIONS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6</a:t>
            </a:r>
          </a:p>
        </p:txBody>
      </p:sp>
      <p:cxnSp>
        <p:nvCxnSpPr>
          <p:cNvPr id="9" name="Connecteur droit 8">
            <a:extLst>
              <a:ext uri="{FF2B5EF4-FFF2-40B4-BE49-F238E27FC236}">
                <a16:creationId xmlns:a16="http://schemas.microsoft.com/office/drawing/2014/main" id="{5D0D59DE-CB52-6A46-9C6E-A44CD41090F7}"/>
              </a:ext>
            </a:extLst>
          </p:cNvPr>
          <p:cNvCxnSpPr>
            <a:cxnSpLocks/>
          </p:cNvCxnSpPr>
          <p:nvPr/>
        </p:nvCxnSpPr>
        <p:spPr>
          <a:xfrm>
            <a:off x="4633273" y="2600057"/>
            <a:ext cx="0" cy="5060583"/>
          </a:xfrm>
          <a:prstGeom prst="line">
            <a:avLst/>
          </a:prstGeom>
          <a:ln>
            <a:solidFill>
              <a:srgbClr val="E8B071">
                <a:alpha val="60000"/>
              </a:srgbClr>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10A4ECBE-03F7-CA4D-A73A-383F4A3CF1EA}"/>
              </a:ext>
            </a:extLst>
          </p:cNvPr>
          <p:cNvSpPr txBox="1"/>
          <p:nvPr/>
        </p:nvSpPr>
        <p:spPr>
          <a:xfrm>
            <a:off x="4785483" y="5232021"/>
            <a:ext cx="1977588" cy="86177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dirty="0"/>
              <a:t>	</a:t>
            </a:r>
            <a:r>
              <a:rPr lang="fr-FR" sz="1200" b="1" dirty="0"/>
              <a:t>Public</a:t>
            </a:r>
            <a:r>
              <a:rPr lang="fr-FR" sz="1200" dirty="0"/>
              <a:t> </a:t>
            </a:r>
          </a:p>
          <a:p>
            <a:r>
              <a:rPr lang="fr-FR" sz="1100" dirty="0"/>
              <a:t>Direction </a:t>
            </a:r>
          </a:p>
          <a:p>
            <a:r>
              <a:rPr lang="fr-FR" sz="1100" dirty="0"/>
              <a:t>Responsable production</a:t>
            </a:r>
          </a:p>
          <a:p>
            <a:r>
              <a:rPr lang="fr-FR" sz="1100" dirty="0"/>
              <a:t>Responsable qualité</a:t>
            </a:r>
          </a:p>
        </p:txBody>
      </p:sp>
      <p:sp>
        <p:nvSpPr>
          <p:cNvPr id="43" name="ZoneTexte 42">
            <a:extLst>
              <a:ext uri="{FF2B5EF4-FFF2-40B4-BE49-F238E27FC236}">
                <a16:creationId xmlns:a16="http://schemas.microsoft.com/office/drawing/2014/main" id="{78A7F477-DD08-3444-A4A2-66B5AE622BC7}"/>
              </a:ext>
            </a:extLst>
          </p:cNvPr>
          <p:cNvSpPr txBox="1"/>
          <p:nvPr/>
        </p:nvSpPr>
        <p:spPr>
          <a:xfrm>
            <a:off x="4784469" y="2600057"/>
            <a:ext cx="1931094" cy="244682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600" b="1" dirty="0"/>
              <a:t>	</a:t>
            </a:r>
            <a:r>
              <a:rPr lang="fr-FR" sz="1200" b="1" dirty="0"/>
              <a:t>Proposition d’études</a:t>
            </a:r>
            <a:endParaRPr lang="fr-FR" sz="1200" dirty="0"/>
          </a:p>
          <a:p>
            <a:pPr marL="171450" indent="-171450">
              <a:buFont typeface="Arial" panose="020B0604020202020204" pitchFamily="34" charset="0"/>
              <a:buChar char="•"/>
            </a:pPr>
            <a:r>
              <a:rPr lang="fr-FR" sz="1100" dirty="0"/>
              <a:t>Analyse sur site des espaces disponibles</a:t>
            </a:r>
          </a:p>
          <a:p>
            <a:pPr marL="171450" indent="-171450">
              <a:buFont typeface="Arial" panose="020B0604020202020204" pitchFamily="34" charset="0"/>
              <a:buChar char="•"/>
            </a:pPr>
            <a:r>
              <a:rPr lang="fr-FR" sz="1100" dirty="0"/>
              <a:t>Analyse  sur site des parcs textiles concernés</a:t>
            </a:r>
          </a:p>
          <a:p>
            <a:pPr marL="171450" indent="-171450">
              <a:buFont typeface="Arial" panose="020B0604020202020204" pitchFamily="34" charset="0"/>
              <a:buChar char="•"/>
            </a:pPr>
            <a:r>
              <a:rPr lang="fr-FR" sz="1100" dirty="0"/>
              <a:t>Détermination des obligations contractuelles entre les établissements</a:t>
            </a:r>
          </a:p>
          <a:p>
            <a:pPr marL="171450" indent="-171450">
              <a:buFont typeface="Arial" panose="020B0604020202020204" pitchFamily="34" charset="0"/>
              <a:buChar char="•"/>
            </a:pPr>
            <a:r>
              <a:rPr lang="fr-FR" sz="1100" dirty="0"/>
              <a:t>Détermination des surfaces nécessaires par zone</a:t>
            </a:r>
          </a:p>
          <a:p>
            <a:pPr marL="171450" indent="-171450">
              <a:buFont typeface="Arial" panose="020B0604020202020204" pitchFamily="34" charset="0"/>
              <a:buChar char="•"/>
            </a:pPr>
            <a:r>
              <a:rPr lang="fr-FR" sz="1100" dirty="0"/>
              <a:t>Détermination du nombre d’opérateurs utiles par zone et par fonction</a:t>
            </a:r>
          </a:p>
        </p:txBody>
      </p:sp>
      <p:sp>
        <p:nvSpPr>
          <p:cNvPr id="46" name="Rectangle 45">
            <a:extLst>
              <a:ext uri="{FF2B5EF4-FFF2-40B4-BE49-F238E27FC236}">
                <a16:creationId xmlns:a16="http://schemas.microsoft.com/office/drawing/2014/main" id="{A40C31F6-7049-FB4B-BDFE-80050042D7A3}"/>
              </a:ext>
            </a:extLst>
          </p:cNvPr>
          <p:cNvSpPr/>
          <p:nvPr/>
        </p:nvSpPr>
        <p:spPr>
          <a:xfrm>
            <a:off x="0" y="1481279"/>
            <a:ext cx="3896139" cy="709361"/>
          </a:xfrm>
          <a:prstGeom prst="rect">
            <a:avLst/>
          </a:prstGeom>
          <a:solidFill>
            <a:srgbClr val="53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0F0EF5A-AC93-4D08-81EF-57C930A45C94}"/>
              </a:ext>
            </a:extLst>
          </p:cNvPr>
          <p:cNvSpPr txBox="1"/>
          <p:nvPr/>
        </p:nvSpPr>
        <p:spPr>
          <a:xfrm>
            <a:off x="647699" y="1474904"/>
            <a:ext cx="4407834" cy="707886"/>
          </a:xfrm>
          <a:prstGeom prst="rect">
            <a:avLst/>
          </a:prstGeom>
          <a:noFill/>
          <a:ln>
            <a:noFill/>
          </a:ln>
        </p:spPr>
        <p:txBody>
          <a:bodyPr wrap="square" rtlCol="0">
            <a:spAutoFit/>
          </a:bodyPr>
          <a:lstStyle/>
          <a:p>
            <a:r>
              <a:rPr lang="fr-FR" sz="2000" b="1" dirty="0">
                <a:solidFill>
                  <a:schemeClr val="bg1"/>
                </a:solidFill>
                <a:effectLst>
                  <a:outerShdw blurRad="50800" dist="38100" dir="2700000" sx="1000" sy="1000" algn="tl" rotWithShape="0">
                    <a:prstClr val="black">
                      <a:alpha val="40000"/>
                    </a:prstClr>
                  </a:outerShdw>
                </a:effectLst>
                <a:latin typeface="Calibri" panose="020F0502020204030204" pitchFamily="34" charset="0"/>
                <a:cs typeface="Calibri" panose="020F0502020204030204" pitchFamily="34" charset="0"/>
              </a:rPr>
              <a:t>ETUDE DE FAISABILITE EN BLANCHISSERIE</a:t>
            </a:r>
          </a:p>
        </p:txBody>
      </p:sp>
      <p:sp>
        <p:nvSpPr>
          <p:cNvPr id="47" name="ZoneTexte 46">
            <a:extLst>
              <a:ext uri="{FF2B5EF4-FFF2-40B4-BE49-F238E27FC236}">
                <a16:creationId xmlns:a16="http://schemas.microsoft.com/office/drawing/2014/main" id="{1B466B6A-33BA-2345-96D8-CC5A63AFD6EE}"/>
              </a:ext>
            </a:extLst>
          </p:cNvPr>
          <p:cNvSpPr txBox="1"/>
          <p:nvPr/>
        </p:nvSpPr>
        <p:spPr>
          <a:xfrm>
            <a:off x="4784469" y="6314972"/>
            <a:ext cx="1968650" cy="877163"/>
          </a:xfrm>
          <a:prstGeom prst="rect">
            <a:avLst/>
          </a:prstGeom>
          <a:solidFill>
            <a:schemeClr val="bg1">
              <a:lumMod val="85000"/>
            </a:schemeClr>
          </a:solidFill>
        </p:spPr>
        <p:txBody>
          <a:bodyPr wrap="square" rtlCol="0">
            <a:spAutoFit/>
          </a:bodyPr>
          <a:lstStyle/>
          <a:p>
            <a:pPr marL="9525">
              <a:spcAft>
                <a:spcPts val="600"/>
              </a:spcAft>
              <a:tabLst>
                <a:tab pos="304800" algn="l"/>
              </a:tabLst>
            </a:pPr>
            <a:r>
              <a:rPr lang="fr-FR" sz="1200" b="1" dirty="0"/>
              <a:t>	Etablissements concernés</a:t>
            </a:r>
          </a:p>
          <a:p>
            <a:pPr>
              <a:buClr>
                <a:srgbClr val="52AED7"/>
              </a:buClr>
            </a:pPr>
            <a:r>
              <a:rPr lang="fr-FR" sz="1100" dirty="0"/>
              <a:t>CH | CHU | EHPAD | ESAT | IME | FAM | MAS |EA</a:t>
            </a:r>
          </a:p>
        </p:txBody>
      </p:sp>
      <p:pic>
        <p:nvPicPr>
          <p:cNvPr id="8" name="Graphique 7" descr="Ampoule">
            <a:extLst>
              <a:ext uri="{FF2B5EF4-FFF2-40B4-BE49-F238E27FC236}">
                <a16:creationId xmlns:a16="http://schemas.microsoft.com/office/drawing/2014/main" id="{0516B9CC-EAF9-4054-A171-9CD681F5C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94683" y="2632222"/>
            <a:ext cx="264588" cy="264588"/>
          </a:xfrm>
          <a:prstGeom prst="rect">
            <a:avLst/>
          </a:prstGeom>
        </p:spPr>
      </p:pic>
      <p:pic>
        <p:nvPicPr>
          <p:cNvPr id="13" name="Graphique 12" descr="Utilisateur">
            <a:extLst>
              <a:ext uri="{FF2B5EF4-FFF2-40B4-BE49-F238E27FC236}">
                <a16:creationId xmlns:a16="http://schemas.microsoft.com/office/drawing/2014/main" id="{60D20E2A-7202-4DB5-803D-A66D45F82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94683" y="5232021"/>
            <a:ext cx="266400" cy="266400"/>
          </a:xfrm>
          <a:prstGeom prst="rect">
            <a:avLst/>
          </a:prstGeom>
        </p:spPr>
      </p:pic>
      <p:pic>
        <p:nvPicPr>
          <p:cNvPr id="15" name="Graphique 14" descr="Maison">
            <a:extLst>
              <a:ext uri="{FF2B5EF4-FFF2-40B4-BE49-F238E27FC236}">
                <a16:creationId xmlns:a16="http://schemas.microsoft.com/office/drawing/2014/main" id="{243497C0-CFC5-4A7C-9F10-C01F1EEC17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9133" y="6316471"/>
            <a:ext cx="266400" cy="266400"/>
          </a:xfrm>
          <a:prstGeom prst="rect">
            <a:avLst/>
          </a:prstGeom>
        </p:spPr>
      </p:pic>
      <p:sp>
        <p:nvSpPr>
          <p:cNvPr id="32" name="Rectangle 31">
            <a:extLst>
              <a:ext uri="{FF2B5EF4-FFF2-40B4-BE49-F238E27FC236}">
                <a16:creationId xmlns:a16="http://schemas.microsoft.com/office/drawing/2014/main" id="{4C297B1B-B559-FC44-B71F-970BF358A069}"/>
              </a:ext>
            </a:extLst>
          </p:cNvPr>
          <p:cNvSpPr/>
          <p:nvPr/>
        </p:nvSpPr>
        <p:spPr>
          <a:xfrm>
            <a:off x="647699" y="2527620"/>
            <a:ext cx="2405467" cy="390216"/>
          </a:xfrm>
          <a:prstGeom prst="rect">
            <a:avLst/>
          </a:prstGeom>
          <a:solidFill>
            <a:srgbClr val="53C59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BA204035-8598-4D98-B417-D6C8756F418B}"/>
              </a:ext>
            </a:extLst>
          </p:cNvPr>
          <p:cNvSpPr txBox="1"/>
          <p:nvPr/>
        </p:nvSpPr>
        <p:spPr>
          <a:xfrm>
            <a:off x="647699" y="2548176"/>
            <a:ext cx="3963539" cy="4211409"/>
          </a:xfrm>
          <a:prstGeom prst="rect">
            <a:avLst/>
          </a:prstGeom>
          <a:noFill/>
        </p:spPr>
        <p:txBody>
          <a:bodyPr wrap="square" rtlCol="0">
            <a:spAutoFit/>
          </a:bodyPr>
          <a:lstStyle/>
          <a:p>
            <a:pPr algn="just">
              <a:lnSpc>
                <a:spcPts val="2000"/>
              </a:lnSpc>
              <a:spcBef>
                <a:spcPts val="600"/>
              </a:spcBef>
              <a:spcAft>
                <a:spcPts val="1800"/>
              </a:spcAft>
            </a:pPr>
            <a:r>
              <a:rPr lang="fr-FR" altLang="ja-JP" sz="1400" b="1" dirty="0">
                <a:solidFill>
                  <a:schemeClr val="bg1"/>
                </a:solidFill>
                <a:effectLst>
                  <a:outerShdw blurRad="50800" dist="50800" dir="5400000" sx="1000" sy="1000" algn="ctr" rotWithShape="0">
                    <a:srgbClr val="000000">
                      <a:alpha val="43137"/>
                    </a:srgbClr>
                  </a:outerShdw>
                </a:effectLst>
              </a:rPr>
              <a:t>MISE EN ROUTE DU PROJET </a:t>
            </a:r>
          </a:p>
          <a:p>
            <a:pPr algn="just">
              <a:lnSpc>
                <a:spcPts val="2000"/>
              </a:lnSpc>
              <a:spcBef>
                <a:spcPts val="600"/>
              </a:spcBef>
              <a:spcAft>
                <a:spcPts val="1800"/>
              </a:spcAft>
            </a:pPr>
            <a:r>
              <a:rPr lang="fr-FR" altLang="ja-JP" sz="1400" dirty="0"/>
              <a:t>Auditextyl s’assure de la </a:t>
            </a:r>
            <a:r>
              <a:rPr lang="fr-FR" altLang="ja-JP" sz="1400" b="1" dirty="0"/>
              <a:t>faisabilité du projet </a:t>
            </a:r>
            <a:r>
              <a:rPr lang="fr-FR" altLang="ja-JP" sz="1400" dirty="0"/>
              <a:t>avant de le soumettre à un </a:t>
            </a:r>
            <a:r>
              <a:rPr lang="fr-FR" altLang="ja-JP" sz="1400" b="1" dirty="0"/>
              <a:t>architecte</a:t>
            </a:r>
            <a:r>
              <a:rPr lang="fr-FR" altLang="ja-JP" sz="1400" dirty="0"/>
              <a:t>. L’étude de faisabilité prend en compte plusieurs aspects :</a:t>
            </a:r>
            <a:endParaRPr lang="fr-FR" sz="1400" dirty="0"/>
          </a:p>
          <a:p>
            <a:pPr marL="409575" lvl="1" indent="-312738">
              <a:spcAft>
                <a:spcPts val="600"/>
              </a:spcAft>
              <a:buClr>
                <a:srgbClr val="46A8DA"/>
              </a:buClr>
              <a:buSzPct val="120000"/>
              <a:buFont typeface="Arial" panose="020B0604020202020204" pitchFamily="34" charset="0"/>
              <a:buChar char="•"/>
            </a:pPr>
            <a:r>
              <a:rPr lang="fr-FR" sz="1400" dirty="0"/>
              <a:t> Matériels</a:t>
            </a:r>
            <a:endParaRPr lang="en-GB" sz="1400" dirty="0"/>
          </a:p>
          <a:p>
            <a:pPr marL="409575" indent="-312738">
              <a:spcAft>
                <a:spcPts val="600"/>
              </a:spcAft>
              <a:buClr>
                <a:srgbClr val="46A8DA"/>
              </a:buClr>
              <a:buSzPct val="120000"/>
              <a:buFont typeface="Arial" panose="020B0604020202020204" pitchFamily="34" charset="0"/>
              <a:buChar char="•"/>
            </a:pPr>
            <a:r>
              <a:rPr lang="fr-FR" sz="1400" dirty="0"/>
              <a:t> Ressources humaines</a:t>
            </a:r>
            <a:endParaRPr lang="en-GB" sz="1400" dirty="0"/>
          </a:p>
          <a:p>
            <a:pPr marL="409575" indent="-312738">
              <a:spcAft>
                <a:spcPts val="600"/>
              </a:spcAft>
              <a:buClr>
                <a:srgbClr val="46A8DA"/>
              </a:buClr>
              <a:buSzPct val="120000"/>
              <a:buFont typeface="Arial" panose="020B0604020202020204" pitchFamily="34" charset="0"/>
              <a:buChar char="•"/>
            </a:pPr>
            <a:r>
              <a:rPr lang="fr-FR" sz="1400" dirty="0"/>
              <a:t> Organigramme de fonctionnement </a:t>
            </a:r>
          </a:p>
          <a:p>
            <a:pPr marL="409575" indent="-312738">
              <a:spcAft>
                <a:spcPts val="600"/>
              </a:spcAft>
              <a:buClr>
                <a:srgbClr val="46A8DA"/>
              </a:buClr>
              <a:buSzPct val="120000"/>
              <a:buFont typeface="Arial" panose="020B0604020202020204" pitchFamily="34" charset="0"/>
              <a:buChar char="•"/>
            </a:pPr>
            <a:r>
              <a:rPr lang="fr-FR" sz="1400" dirty="0"/>
              <a:t> Parc textile à privilégier</a:t>
            </a:r>
          </a:p>
          <a:p>
            <a:pPr marL="409575" indent="-312738">
              <a:spcAft>
                <a:spcPts val="600"/>
              </a:spcAft>
              <a:buClr>
                <a:srgbClr val="46A8DA"/>
              </a:buClr>
              <a:buSzPct val="120000"/>
              <a:buFont typeface="Arial" panose="020B0604020202020204" pitchFamily="34" charset="0"/>
              <a:buChar char="•"/>
            </a:pPr>
            <a:r>
              <a:rPr lang="fr-FR" sz="1400" dirty="0"/>
              <a:t> Segments clientèles à approcher </a:t>
            </a:r>
          </a:p>
          <a:p>
            <a:pPr marL="409575" indent="-312738">
              <a:spcAft>
                <a:spcPts val="600"/>
              </a:spcAft>
              <a:buClr>
                <a:srgbClr val="46A8DA"/>
              </a:buClr>
              <a:buSzPct val="120000"/>
              <a:buFont typeface="Arial" panose="020B0604020202020204" pitchFamily="34" charset="0"/>
              <a:buChar char="•"/>
            </a:pPr>
            <a:r>
              <a:rPr lang="fr-FR" sz="1400" dirty="0"/>
              <a:t> Bilan prévisionnel 1ère année</a:t>
            </a:r>
          </a:p>
          <a:p>
            <a:pPr marL="409575" indent="-312738">
              <a:spcAft>
                <a:spcPts val="600"/>
              </a:spcAft>
              <a:buClr>
                <a:srgbClr val="46A8DA"/>
              </a:buClr>
              <a:buSzPct val="120000"/>
              <a:buFont typeface="Arial" panose="020B0604020202020204" pitchFamily="34" charset="0"/>
              <a:buChar char="•"/>
            </a:pPr>
            <a:r>
              <a:rPr lang="fr-FR" sz="1400" dirty="0"/>
              <a:t> Rappel des exigences normatives</a:t>
            </a:r>
          </a:p>
          <a:p>
            <a:pPr marL="409575" indent="-312738">
              <a:spcAft>
                <a:spcPts val="600"/>
              </a:spcAft>
              <a:buClr>
                <a:srgbClr val="46A8DA"/>
              </a:buClr>
              <a:buSzPct val="120000"/>
              <a:buFont typeface="Arial" panose="020B0604020202020204" pitchFamily="34" charset="0"/>
              <a:buChar char="•"/>
            </a:pPr>
            <a:r>
              <a:rPr lang="fr-FR" sz="1400" dirty="0"/>
              <a:t> Rappel des exigences à appliquer aux clients </a:t>
            </a:r>
          </a:p>
          <a:p>
            <a:pPr marL="409575" indent="-312738">
              <a:spcAft>
                <a:spcPts val="600"/>
              </a:spcAft>
              <a:buClr>
                <a:srgbClr val="46A8DA"/>
              </a:buClr>
              <a:buSzPct val="120000"/>
              <a:buFont typeface="Arial" panose="020B0604020202020204" pitchFamily="34" charset="0"/>
              <a:buChar char="•"/>
            </a:pPr>
            <a:r>
              <a:rPr lang="fr-FR" sz="1400" dirty="0"/>
              <a:t> Remise d’un contrat type </a:t>
            </a:r>
          </a:p>
        </p:txBody>
      </p:sp>
      <p:pic>
        <p:nvPicPr>
          <p:cNvPr id="12" name="Image 11">
            <a:extLst>
              <a:ext uri="{FF2B5EF4-FFF2-40B4-BE49-F238E27FC236}">
                <a16:creationId xmlns:a16="http://schemas.microsoft.com/office/drawing/2014/main" id="{DA99A4E9-07A4-E24D-A7FC-A22C7A0D9BE1}"/>
              </a:ext>
            </a:extLst>
          </p:cNvPr>
          <p:cNvPicPr>
            <a:picLocks noChangeAspect="1"/>
          </p:cNvPicPr>
          <p:nvPr/>
        </p:nvPicPr>
        <p:blipFill rotWithShape="1">
          <a:blip r:embed="rId10">
            <a:extLst>
              <a:ext uri="{28A0092B-C50C-407E-A947-70E740481C1C}">
                <a14:useLocalDpi xmlns:a14="http://schemas.microsoft.com/office/drawing/2010/main" val="0"/>
              </a:ext>
            </a:extLst>
          </a:blip>
          <a:srcRect l="22992" t="8875" r="21722" b="1465"/>
          <a:stretch/>
        </p:blipFill>
        <p:spPr>
          <a:xfrm rot="279494">
            <a:off x="4917669" y="8018613"/>
            <a:ext cx="966324" cy="2214049"/>
          </a:xfrm>
          <a:prstGeom prst="rect">
            <a:avLst/>
          </a:prstGeom>
        </p:spPr>
      </p:pic>
      <p:pic>
        <p:nvPicPr>
          <p:cNvPr id="14" name="Image 13">
            <a:extLst>
              <a:ext uri="{FF2B5EF4-FFF2-40B4-BE49-F238E27FC236}">
                <a16:creationId xmlns:a16="http://schemas.microsoft.com/office/drawing/2014/main" id="{31112FA7-89AB-5848-BF15-67494CDB0C5F}"/>
              </a:ext>
            </a:extLst>
          </p:cNvPr>
          <p:cNvPicPr>
            <a:picLocks noChangeAspect="1"/>
          </p:cNvPicPr>
          <p:nvPr/>
        </p:nvPicPr>
        <p:blipFill>
          <a:blip r:embed="rId11">
            <a:extLst>
              <a:ext uri="{BEBA8EAE-BF5A-486C-A8C5-ECC9F3942E4B}">
                <a14:imgProps xmlns:a14="http://schemas.microsoft.com/office/drawing/2010/main">
                  <a14:imgLayer>
                    <a14:imgEffect>
                      <a14:colorTemperature colorTemp="7853"/>
                    </a14:imgEffect>
                    <a14:imgEffect>
                      <a14:saturation sat="265000"/>
                    </a14:imgEffect>
                    <a14:imgEffect>
                      <a14:brightnessContrast bright="15000" contrast="12000"/>
                    </a14:imgEffect>
                  </a14:imgLayer>
                </a14:imgProps>
              </a:ext>
              <a:ext uri="{28A0092B-C50C-407E-A947-70E740481C1C}">
                <a14:useLocalDpi xmlns:a14="http://schemas.microsoft.com/office/drawing/2010/main" val="0"/>
              </a:ext>
            </a:extLst>
          </a:blip>
          <a:stretch>
            <a:fillRect/>
          </a:stretch>
        </p:blipFill>
        <p:spPr>
          <a:xfrm>
            <a:off x="1326680" y="7076830"/>
            <a:ext cx="2933975" cy="1872933"/>
          </a:xfrm>
          <a:prstGeom prst="rect">
            <a:avLst/>
          </a:prstGeom>
        </p:spPr>
      </p:pic>
      <p:sp>
        <p:nvSpPr>
          <p:cNvPr id="26" name="ZoneTexte 25">
            <a:extLst>
              <a:ext uri="{FF2B5EF4-FFF2-40B4-BE49-F238E27FC236}">
                <a16:creationId xmlns:a16="http://schemas.microsoft.com/office/drawing/2014/main" id="{C1F3798C-74B3-40F6-9046-E1F3CC9D295E}"/>
              </a:ext>
            </a:extLst>
          </p:cNvPr>
          <p:cNvSpPr txBox="1"/>
          <p:nvPr/>
        </p:nvSpPr>
        <p:spPr>
          <a:xfrm>
            <a:off x="4794421" y="7385328"/>
            <a:ext cx="1968650" cy="523220"/>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b="1" dirty="0"/>
              <a:t>         Tarif : </a:t>
            </a:r>
          </a:p>
          <a:p>
            <a:pPr>
              <a:spcAft>
                <a:spcPts val="600"/>
              </a:spcAft>
              <a:tabLst>
                <a:tab pos="304800" algn="l"/>
              </a:tabLst>
            </a:pPr>
            <a:r>
              <a:rPr lang="fr-FR" sz="1100" dirty="0"/>
              <a:t>Sur devis personnalisé</a:t>
            </a:r>
          </a:p>
        </p:txBody>
      </p:sp>
      <p:pic>
        <p:nvPicPr>
          <p:cNvPr id="27" name="Graphique 26" descr="Euro avec un remplissage uni">
            <a:extLst>
              <a:ext uri="{FF2B5EF4-FFF2-40B4-BE49-F238E27FC236}">
                <a16:creationId xmlns:a16="http://schemas.microsoft.com/office/drawing/2014/main" id="{38ACD690-41CA-46C4-902E-8A1A462AD5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54658" y="7404911"/>
            <a:ext cx="220575" cy="220575"/>
          </a:xfrm>
          <a:prstGeom prst="rect">
            <a:avLst/>
          </a:prstGeom>
        </p:spPr>
      </p:pic>
    </p:spTree>
    <p:extLst>
      <p:ext uri="{BB962C8B-B14F-4D97-AF65-F5344CB8AC3E}">
        <p14:creationId xmlns:p14="http://schemas.microsoft.com/office/powerpoint/2010/main" val="216600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C59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0" y="0"/>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PRESTATIONS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7</a:t>
            </a:r>
          </a:p>
        </p:txBody>
      </p:sp>
      <p:cxnSp>
        <p:nvCxnSpPr>
          <p:cNvPr id="9" name="Connecteur droit 8">
            <a:extLst>
              <a:ext uri="{FF2B5EF4-FFF2-40B4-BE49-F238E27FC236}">
                <a16:creationId xmlns:a16="http://schemas.microsoft.com/office/drawing/2014/main" id="{5D0D59DE-CB52-6A46-9C6E-A44CD41090F7}"/>
              </a:ext>
            </a:extLst>
          </p:cNvPr>
          <p:cNvCxnSpPr>
            <a:cxnSpLocks/>
          </p:cNvCxnSpPr>
          <p:nvPr/>
        </p:nvCxnSpPr>
        <p:spPr>
          <a:xfrm>
            <a:off x="4633273" y="2600057"/>
            <a:ext cx="0" cy="5060583"/>
          </a:xfrm>
          <a:prstGeom prst="line">
            <a:avLst/>
          </a:prstGeom>
          <a:ln>
            <a:solidFill>
              <a:srgbClr val="E8B071">
                <a:alpha val="60000"/>
              </a:srgbClr>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10A4ECBE-03F7-CA4D-A73A-383F4A3CF1EA}"/>
              </a:ext>
            </a:extLst>
          </p:cNvPr>
          <p:cNvSpPr txBox="1"/>
          <p:nvPr/>
        </p:nvSpPr>
        <p:spPr>
          <a:xfrm>
            <a:off x="4781006" y="5496313"/>
            <a:ext cx="1977588" cy="1031051"/>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dirty="0"/>
              <a:t>	</a:t>
            </a:r>
            <a:r>
              <a:rPr lang="fr-FR" sz="1200" b="1" dirty="0"/>
              <a:t>Public</a:t>
            </a:r>
            <a:r>
              <a:rPr lang="fr-FR" sz="1200" dirty="0"/>
              <a:t> </a:t>
            </a:r>
          </a:p>
          <a:p>
            <a:r>
              <a:rPr lang="fr-FR" sz="1100" dirty="0"/>
              <a:t>Direction</a:t>
            </a:r>
          </a:p>
          <a:p>
            <a:r>
              <a:rPr lang="fr-FR" sz="1100" dirty="0"/>
              <a:t>Responsable qualité</a:t>
            </a:r>
          </a:p>
          <a:p>
            <a:r>
              <a:rPr lang="fr-FR" sz="1100" dirty="0"/>
              <a:t>Bureau d’études</a:t>
            </a:r>
          </a:p>
          <a:p>
            <a:r>
              <a:rPr lang="fr-FR" sz="1100" dirty="0"/>
              <a:t>Bureau d’architecte</a:t>
            </a:r>
          </a:p>
        </p:txBody>
      </p:sp>
      <p:sp>
        <p:nvSpPr>
          <p:cNvPr id="43" name="ZoneTexte 42">
            <a:extLst>
              <a:ext uri="{FF2B5EF4-FFF2-40B4-BE49-F238E27FC236}">
                <a16:creationId xmlns:a16="http://schemas.microsoft.com/office/drawing/2014/main" id="{78A7F477-DD08-3444-A4A2-66B5AE622BC7}"/>
              </a:ext>
            </a:extLst>
          </p:cNvPr>
          <p:cNvSpPr txBox="1"/>
          <p:nvPr/>
        </p:nvSpPr>
        <p:spPr>
          <a:xfrm>
            <a:off x="4781006" y="2725754"/>
            <a:ext cx="1931094" cy="244682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600" b="1" dirty="0"/>
              <a:t>	</a:t>
            </a:r>
            <a:r>
              <a:rPr lang="fr-FR" sz="1200" b="1" dirty="0"/>
              <a:t>Proposition d’études</a:t>
            </a:r>
            <a:endParaRPr lang="fr-FR" sz="1200" dirty="0"/>
          </a:p>
          <a:p>
            <a:pPr marL="171450" indent="-171450">
              <a:buFont typeface="Arial" panose="020B0604020202020204" pitchFamily="34" charset="0"/>
              <a:buChar char="•"/>
            </a:pPr>
            <a:r>
              <a:rPr lang="fr-FR" sz="1100" dirty="0"/>
              <a:t>Analyse sur site des espaces disponibles</a:t>
            </a:r>
          </a:p>
          <a:p>
            <a:pPr marL="171450" indent="-171450">
              <a:buFont typeface="Arial" panose="020B0604020202020204" pitchFamily="34" charset="0"/>
              <a:buChar char="•"/>
            </a:pPr>
            <a:r>
              <a:rPr lang="fr-FR" sz="1100" dirty="0"/>
              <a:t>Analyse  sur site des parcs textiles concernés</a:t>
            </a:r>
          </a:p>
          <a:p>
            <a:pPr marL="171450" indent="-171450">
              <a:buFont typeface="Arial" panose="020B0604020202020204" pitchFamily="34" charset="0"/>
              <a:buChar char="•"/>
            </a:pPr>
            <a:r>
              <a:rPr lang="fr-FR" sz="1100" dirty="0"/>
              <a:t>Détermination des obligations contractuelles entre les établissements</a:t>
            </a:r>
          </a:p>
          <a:p>
            <a:pPr marL="171450" indent="-171450">
              <a:buFont typeface="Arial" panose="020B0604020202020204" pitchFamily="34" charset="0"/>
              <a:buChar char="•"/>
            </a:pPr>
            <a:r>
              <a:rPr lang="fr-FR" sz="1100" dirty="0"/>
              <a:t>Détermination des surfaces nécessaires par zone</a:t>
            </a:r>
          </a:p>
          <a:p>
            <a:pPr marL="171450" indent="-171450">
              <a:buFont typeface="Arial" panose="020B0604020202020204" pitchFamily="34" charset="0"/>
              <a:buChar char="•"/>
            </a:pPr>
            <a:r>
              <a:rPr lang="fr-FR" sz="1100" dirty="0"/>
              <a:t>Détermination du nombre d’opérateurs utiles par zone et par fonction</a:t>
            </a:r>
          </a:p>
        </p:txBody>
      </p:sp>
      <p:sp>
        <p:nvSpPr>
          <p:cNvPr id="46" name="Rectangle 45">
            <a:extLst>
              <a:ext uri="{FF2B5EF4-FFF2-40B4-BE49-F238E27FC236}">
                <a16:creationId xmlns:a16="http://schemas.microsoft.com/office/drawing/2014/main" id="{A40C31F6-7049-FB4B-BDFE-80050042D7A3}"/>
              </a:ext>
            </a:extLst>
          </p:cNvPr>
          <p:cNvSpPr/>
          <p:nvPr/>
        </p:nvSpPr>
        <p:spPr>
          <a:xfrm>
            <a:off x="0" y="1481281"/>
            <a:ext cx="3339548" cy="433489"/>
          </a:xfrm>
          <a:prstGeom prst="rect">
            <a:avLst/>
          </a:prstGeom>
          <a:solidFill>
            <a:srgbClr val="53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0F0EF5A-AC93-4D08-81EF-57C930A45C94}"/>
              </a:ext>
            </a:extLst>
          </p:cNvPr>
          <p:cNvSpPr txBox="1"/>
          <p:nvPr/>
        </p:nvSpPr>
        <p:spPr>
          <a:xfrm>
            <a:off x="647699" y="1514660"/>
            <a:ext cx="4407834" cy="400110"/>
          </a:xfrm>
          <a:prstGeom prst="rect">
            <a:avLst/>
          </a:prstGeom>
          <a:noFill/>
          <a:ln>
            <a:noFill/>
          </a:ln>
        </p:spPr>
        <p:txBody>
          <a:bodyPr wrap="square" rtlCol="0">
            <a:spAutoFit/>
          </a:bodyPr>
          <a:lstStyle/>
          <a:p>
            <a:r>
              <a:rPr lang="fr-FR" sz="20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AIDE A L’ARCHITECTE</a:t>
            </a:r>
          </a:p>
        </p:txBody>
      </p:sp>
      <p:sp>
        <p:nvSpPr>
          <p:cNvPr id="47" name="ZoneTexte 46">
            <a:extLst>
              <a:ext uri="{FF2B5EF4-FFF2-40B4-BE49-F238E27FC236}">
                <a16:creationId xmlns:a16="http://schemas.microsoft.com/office/drawing/2014/main" id="{1B466B6A-33BA-2345-96D8-CC5A63AFD6EE}"/>
              </a:ext>
            </a:extLst>
          </p:cNvPr>
          <p:cNvSpPr txBox="1"/>
          <p:nvPr/>
        </p:nvSpPr>
        <p:spPr>
          <a:xfrm>
            <a:off x="4780006" y="6885584"/>
            <a:ext cx="1932095" cy="877163"/>
          </a:xfrm>
          <a:prstGeom prst="rect">
            <a:avLst/>
          </a:prstGeom>
          <a:solidFill>
            <a:schemeClr val="bg1">
              <a:lumMod val="85000"/>
            </a:schemeClr>
          </a:solidFill>
        </p:spPr>
        <p:txBody>
          <a:bodyPr wrap="square" rtlCol="0">
            <a:spAutoFit/>
          </a:bodyPr>
          <a:lstStyle/>
          <a:p>
            <a:pPr marL="9525">
              <a:spcAft>
                <a:spcPts val="600"/>
              </a:spcAft>
              <a:tabLst>
                <a:tab pos="304800" algn="l"/>
              </a:tabLst>
            </a:pPr>
            <a:r>
              <a:rPr lang="fr-FR" sz="1200" b="1" dirty="0"/>
              <a:t>	Etablissements concernés</a:t>
            </a:r>
          </a:p>
          <a:p>
            <a:pPr>
              <a:buClr>
                <a:srgbClr val="52AED7"/>
              </a:buClr>
            </a:pPr>
            <a:r>
              <a:rPr lang="fr-FR" sz="1100" dirty="0"/>
              <a:t>CH | CHU | EHPAD | ESAT | IME | FAM | MAS |EA</a:t>
            </a:r>
          </a:p>
        </p:txBody>
      </p:sp>
      <p:pic>
        <p:nvPicPr>
          <p:cNvPr id="8" name="Graphique 7" descr="Ampoule">
            <a:extLst>
              <a:ext uri="{FF2B5EF4-FFF2-40B4-BE49-F238E27FC236}">
                <a16:creationId xmlns:a16="http://schemas.microsoft.com/office/drawing/2014/main" id="{0516B9CC-EAF9-4054-A171-9CD681F5C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2683" y="2762305"/>
            <a:ext cx="264588" cy="264588"/>
          </a:xfrm>
          <a:prstGeom prst="rect">
            <a:avLst/>
          </a:prstGeom>
        </p:spPr>
      </p:pic>
      <p:pic>
        <p:nvPicPr>
          <p:cNvPr id="13" name="Graphique 12" descr="Utilisateur">
            <a:extLst>
              <a:ext uri="{FF2B5EF4-FFF2-40B4-BE49-F238E27FC236}">
                <a16:creationId xmlns:a16="http://schemas.microsoft.com/office/drawing/2014/main" id="{60D20E2A-7202-4DB5-803D-A66D45F82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1777" y="5509849"/>
            <a:ext cx="266400" cy="266400"/>
          </a:xfrm>
          <a:prstGeom prst="rect">
            <a:avLst/>
          </a:prstGeom>
        </p:spPr>
      </p:pic>
      <p:pic>
        <p:nvPicPr>
          <p:cNvPr id="15" name="Graphique 14" descr="Maison">
            <a:extLst>
              <a:ext uri="{FF2B5EF4-FFF2-40B4-BE49-F238E27FC236}">
                <a16:creationId xmlns:a16="http://schemas.microsoft.com/office/drawing/2014/main" id="{243497C0-CFC5-4A7C-9F10-C01F1EEC17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1778" y="6883666"/>
            <a:ext cx="266400" cy="266400"/>
          </a:xfrm>
          <a:prstGeom prst="rect">
            <a:avLst/>
          </a:prstGeom>
        </p:spPr>
      </p:pic>
      <p:sp>
        <p:nvSpPr>
          <p:cNvPr id="32" name="Rectangle 31">
            <a:extLst>
              <a:ext uri="{FF2B5EF4-FFF2-40B4-BE49-F238E27FC236}">
                <a16:creationId xmlns:a16="http://schemas.microsoft.com/office/drawing/2014/main" id="{4C297B1B-B559-FC44-B71F-970BF358A069}"/>
              </a:ext>
            </a:extLst>
          </p:cNvPr>
          <p:cNvSpPr/>
          <p:nvPr/>
        </p:nvSpPr>
        <p:spPr>
          <a:xfrm>
            <a:off x="647699" y="2527620"/>
            <a:ext cx="2405467" cy="390216"/>
          </a:xfrm>
          <a:prstGeom prst="rect">
            <a:avLst/>
          </a:prstGeom>
          <a:solidFill>
            <a:srgbClr val="53C59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BA204035-8598-4D98-B417-D6C8756F418B}"/>
              </a:ext>
            </a:extLst>
          </p:cNvPr>
          <p:cNvSpPr txBox="1"/>
          <p:nvPr/>
        </p:nvSpPr>
        <p:spPr>
          <a:xfrm>
            <a:off x="647699" y="2548176"/>
            <a:ext cx="3963539" cy="5704126"/>
          </a:xfrm>
          <a:prstGeom prst="rect">
            <a:avLst/>
          </a:prstGeom>
          <a:noFill/>
        </p:spPr>
        <p:txBody>
          <a:bodyPr wrap="square" rtlCol="0">
            <a:spAutoFit/>
          </a:bodyPr>
          <a:lstStyle/>
          <a:p>
            <a:pPr algn="just">
              <a:lnSpc>
                <a:spcPts val="2000"/>
              </a:lnSpc>
              <a:spcBef>
                <a:spcPts val="600"/>
              </a:spcBef>
              <a:spcAft>
                <a:spcPts val="1800"/>
              </a:spcAft>
            </a:pPr>
            <a:r>
              <a:rPr lang="fr-FR" altLang="ja-JP" sz="1400" b="1" dirty="0">
                <a:solidFill>
                  <a:schemeClr val="bg1"/>
                </a:solidFill>
                <a:effectLst>
                  <a:outerShdw blurRad="50800" dist="50800" dir="5400000" sx="1000" sy="1000" algn="ctr" rotWithShape="0">
                    <a:srgbClr val="000000">
                      <a:alpha val="43137"/>
                    </a:srgbClr>
                  </a:outerShdw>
                </a:effectLst>
              </a:rPr>
              <a:t>FORMATION</a:t>
            </a:r>
          </a:p>
          <a:p>
            <a:pPr algn="just">
              <a:spcBef>
                <a:spcPts val="600"/>
              </a:spcBef>
              <a:spcAft>
                <a:spcPts val="1800"/>
              </a:spcAft>
            </a:pPr>
            <a:r>
              <a:rPr lang="fr-FR" altLang="ja-JP" sz="1400" dirty="0"/>
              <a:t>Auditextyl accompagne l’architecte du client, afin de lui apporter les éléments nécessaires à la </a:t>
            </a:r>
            <a:r>
              <a:rPr lang="fr-FR" altLang="ja-JP" sz="1400" b="1" dirty="0"/>
              <a:t>conception d’un atelier</a:t>
            </a:r>
            <a:r>
              <a:rPr lang="fr-FR" altLang="ja-JP" sz="1400" dirty="0"/>
              <a:t> qui s’inspire et respecte les </a:t>
            </a:r>
            <a:r>
              <a:rPr lang="fr-FR" altLang="ja-JP" sz="1400" b="1" dirty="0"/>
              <a:t>exigences normatives </a:t>
            </a:r>
            <a:r>
              <a:rPr lang="fr-FR" altLang="ja-JP" sz="1400" dirty="0"/>
              <a:t>dans les domaines suivants :</a:t>
            </a:r>
            <a:endParaRPr lang="en-GB" altLang="ja-JP" sz="1400" dirty="0"/>
          </a:p>
          <a:p>
            <a:pPr marL="409575" lvl="1" indent="-312738">
              <a:spcBef>
                <a:spcPts val="600"/>
              </a:spcBef>
              <a:spcAft>
                <a:spcPts val="600"/>
              </a:spcAft>
              <a:buClr>
                <a:srgbClr val="46A8DA"/>
              </a:buClr>
              <a:buSzPct val="120000"/>
              <a:buFont typeface="Arial" panose="020B0604020202020204" pitchFamily="34" charset="0"/>
              <a:buChar char="•"/>
            </a:pPr>
            <a:r>
              <a:rPr lang="fr-FR" sz="1400" dirty="0"/>
              <a:t> </a:t>
            </a:r>
            <a:r>
              <a:rPr lang="fr-FR" altLang="ja-JP" sz="1400" dirty="0"/>
              <a:t>Situation géographique du site et critères impératifs retenus permettant l’application des normes NF 14065 GA G07-224.</a:t>
            </a:r>
            <a:endParaRPr lang="en-GB" altLang="ja-JP" sz="1400" dirty="0"/>
          </a:p>
          <a:p>
            <a:pPr marL="409575" lvl="1" indent="-312738">
              <a:spcBef>
                <a:spcPts val="600"/>
              </a:spcBef>
              <a:spcAft>
                <a:spcPts val="600"/>
              </a:spcAft>
              <a:buClr>
                <a:srgbClr val="46A8DA"/>
              </a:buClr>
              <a:buSzPct val="120000"/>
              <a:buFont typeface="Arial" panose="020B0604020202020204" pitchFamily="34" charset="0"/>
              <a:buChar char="•"/>
            </a:pPr>
            <a:r>
              <a:rPr lang="fr-FR" altLang="ja-JP" sz="1400" dirty="0"/>
              <a:t>Conception de la nouvelle unité : capacité de linge traité, surface, volume.</a:t>
            </a:r>
          </a:p>
          <a:p>
            <a:pPr marL="409575" lvl="1" indent="-312738">
              <a:spcBef>
                <a:spcPts val="600"/>
              </a:spcBef>
              <a:spcAft>
                <a:spcPts val="600"/>
              </a:spcAft>
              <a:buClr>
                <a:srgbClr val="46A8DA"/>
              </a:buClr>
              <a:buSzPct val="120000"/>
              <a:buFont typeface="Arial" panose="020B0604020202020204" pitchFamily="34" charset="0"/>
              <a:buChar char="•"/>
            </a:pPr>
            <a:r>
              <a:rPr lang="fr-FR" altLang="ja-JP" sz="1400" dirty="0"/>
              <a:t>Choix des énergies ICPE 2910.</a:t>
            </a:r>
          </a:p>
          <a:p>
            <a:pPr marL="409575" lvl="1" indent="-312738">
              <a:spcBef>
                <a:spcPts val="600"/>
              </a:spcBef>
              <a:spcAft>
                <a:spcPts val="600"/>
              </a:spcAft>
              <a:buClr>
                <a:srgbClr val="46A8DA"/>
              </a:buClr>
              <a:buSzPct val="120000"/>
              <a:buFont typeface="Arial" panose="020B0604020202020204" pitchFamily="34" charset="0"/>
              <a:buChar char="•"/>
            </a:pPr>
            <a:r>
              <a:rPr lang="fr-FR" altLang="ja-JP" sz="1400" dirty="0"/>
              <a:t>Implantation des matériels et poste de travail</a:t>
            </a:r>
          </a:p>
          <a:p>
            <a:pPr marL="409575" lvl="1" indent="-312738">
              <a:spcBef>
                <a:spcPts val="600"/>
              </a:spcBef>
              <a:spcAft>
                <a:spcPts val="600"/>
              </a:spcAft>
              <a:buClr>
                <a:srgbClr val="46A8DA"/>
              </a:buClr>
              <a:buSzPct val="120000"/>
              <a:buFont typeface="Arial" panose="020B0604020202020204" pitchFamily="34" charset="0"/>
              <a:buChar char="•"/>
            </a:pPr>
            <a:r>
              <a:rPr lang="fr-FR" altLang="ja-JP" sz="1400" dirty="0"/>
              <a:t>Fluides : eau, électricité, gaz, téléphone, etc. : normes et applications techniques ICPE 2340.</a:t>
            </a:r>
          </a:p>
          <a:p>
            <a:pPr marL="409575" lvl="1" indent="-312738">
              <a:spcBef>
                <a:spcPts val="600"/>
              </a:spcBef>
              <a:spcAft>
                <a:spcPts val="600"/>
              </a:spcAft>
              <a:buClr>
                <a:srgbClr val="46A8DA"/>
              </a:buClr>
              <a:buSzPct val="120000"/>
              <a:buFont typeface="Arial" panose="020B0604020202020204" pitchFamily="34" charset="0"/>
              <a:buChar char="•"/>
            </a:pPr>
            <a:r>
              <a:rPr lang="fr-FR" altLang="ja-JP" sz="1400" dirty="0"/>
              <a:t>Ventilation des locaux : normes, confort des opérateurs.</a:t>
            </a:r>
          </a:p>
          <a:p>
            <a:pPr marL="409575" lvl="1" indent="-312738">
              <a:spcBef>
                <a:spcPts val="600"/>
              </a:spcBef>
              <a:spcAft>
                <a:spcPts val="600"/>
              </a:spcAft>
              <a:buClr>
                <a:srgbClr val="46A8DA"/>
              </a:buClr>
              <a:buSzPct val="120000"/>
              <a:buFont typeface="Arial" panose="020B0604020202020204" pitchFamily="34" charset="0"/>
              <a:buChar char="•"/>
            </a:pPr>
            <a:r>
              <a:rPr lang="fr-FR" altLang="ja-JP" sz="1400" dirty="0"/>
              <a:t>Choix des matériaux : sols, murs et plafonds.</a:t>
            </a:r>
          </a:p>
          <a:p>
            <a:pPr marL="409575" lvl="1" indent="-312738">
              <a:spcBef>
                <a:spcPts val="600"/>
              </a:spcBef>
              <a:spcAft>
                <a:spcPts val="600"/>
              </a:spcAft>
              <a:buClr>
                <a:srgbClr val="46A8DA"/>
              </a:buClr>
              <a:buSzPct val="120000"/>
              <a:buFont typeface="Arial" panose="020B0604020202020204" pitchFamily="34" charset="0"/>
              <a:buChar char="•"/>
            </a:pPr>
            <a:r>
              <a:rPr lang="fr-FR" altLang="ja-JP" sz="1400" dirty="0"/>
              <a:t>Équipements de sécurité.</a:t>
            </a:r>
            <a:endParaRPr lang="en-GB" altLang="ja-JP" sz="1400" dirty="0"/>
          </a:p>
        </p:txBody>
      </p:sp>
      <p:sp>
        <p:nvSpPr>
          <p:cNvPr id="22" name="ZoneTexte 21">
            <a:extLst>
              <a:ext uri="{FF2B5EF4-FFF2-40B4-BE49-F238E27FC236}">
                <a16:creationId xmlns:a16="http://schemas.microsoft.com/office/drawing/2014/main" id="{9CCB2632-1310-481C-BDAD-452081230C72}"/>
              </a:ext>
            </a:extLst>
          </p:cNvPr>
          <p:cNvSpPr txBox="1"/>
          <p:nvPr/>
        </p:nvSpPr>
        <p:spPr>
          <a:xfrm>
            <a:off x="4777281" y="7999986"/>
            <a:ext cx="1968650" cy="523220"/>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b="1" dirty="0"/>
              <a:t>        Tarif : </a:t>
            </a:r>
          </a:p>
          <a:p>
            <a:pPr>
              <a:spcAft>
                <a:spcPts val="600"/>
              </a:spcAft>
              <a:tabLst>
                <a:tab pos="304800" algn="l"/>
              </a:tabLst>
            </a:pPr>
            <a:r>
              <a:rPr lang="fr-FR" sz="1100" dirty="0"/>
              <a:t>Sur devis personnalisé</a:t>
            </a:r>
          </a:p>
        </p:txBody>
      </p:sp>
      <p:pic>
        <p:nvPicPr>
          <p:cNvPr id="23" name="Graphique 22" descr="Euro avec un remplissage uni">
            <a:extLst>
              <a:ext uri="{FF2B5EF4-FFF2-40B4-BE49-F238E27FC236}">
                <a16:creationId xmlns:a16="http://schemas.microsoft.com/office/drawing/2014/main" id="{8BE5A993-2C84-46C9-BE05-0D3718BC40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37518" y="8019569"/>
            <a:ext cx="220575" cy="220575"/>
          </a:xfrm>
          <a:prstGeom prst="rect">
            <a:avLst/>
          </a:prstGeom>
        </p:spPr>
      </p:pic>
    </p:spTree>
    <p:extLst>
      <p:ext uri="{BB962C8B-B14F-4D97-AF65-F5344CB8AC3E}">
        <p14:creationId xmlns:p14="http://schemas.microsoft.com/office/powerpoint/2010/main" val="354501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C59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0" y="0"/>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PRESTATIONS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8</a:t>
            </a:r>
          </a:p>
        </p:txBody>
      </p:sp>
      <p:cxnSp>
        <p:nvCxnSpPr>
          <p:cNvPr id="9" name="Connecteur droit 8">
            <a:extLst>
              <a:ext uri="{FF2B5EF4-FFF2-40B4-BE49-F238E27FC236}">
                <a16:creationId xmlns:a16="http://schemas.microsoft.com/office/drawing/2014/main" id="{5D0D59DE-CB52-6A46-9C6E-A44CD41090F7}"/>
              </a:ext>
            </a:extLst>
          </p:cNvPr>
          <p:cNvCxnSpPr>
            <a:cxnSpLocks/>
          </p:cNvCxnSpPr>
          <p:nvPr/>
        </p:nvCxnSpPr>
        <p:spPr>
          <a:xfrm>
            <a:off x="4633273" y="2600057"/>
            <a:ext cx="0" cy="5060583"/>
          </a:xfrm>
          <a:prstGeom prst="line">
            <a:avLst/>
          </a:prstGeom>
          <a:ln>
            <a:solidFill>
              <a:srgbClr val="E8B071">
                <a:alpha val="60000"/>
              </a:srgbClr>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10A4ECBE-03F7-CA4D-A73A-383F4A3CF1EA}"/>
              </a:ext>
            </a:extLst>
          </p:cNvPr>
          <p:cNvSpPr txBox="1"/>
          <p:nvPr/>
        </p:nvSpPr>
        <p:spPr>
          <a:xfrm>
            <a:off x="4781006" y="5345349"/>
            <a:ext cx="1931093" cy="86177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dirty="0"/>
              <a:t>	</a:t>
            </a:r>
            <a:r>
              <a:rPr lang="fr-FR" sz="1200" b="1" dirty="0"/>
              <a:t>Public</a:t>
            </a:r>
            <a:r>
              <a:rPr lang="fr-FR" sz="1200" dirty="0"/>
              <a:t> </a:t>
            </a:r>
          </a:p>
          <a:p>
            <a:r>
              <a:rPr lang="fr-FR" sz="1100" dirty="0"/>
              <a:t>Direction</a:t>
            </a:r>
          </a:p>
          <a:p>
            <a:r>
              <a:rPr lang="fr-FR" sz="1100" dirty="0"/>
              <a:t>Responsable de production</a:t>
            </a:r>
          </a:p>
          <a:p>
            <a:r>
              <a:rPr lang="fr-FR" sz="1100" dirty="0"/>
              <a:t>Animateur qualité</a:t>
            </a:r>
          </a:p>
        </p:txBody>
      </p:sp>
      <p:sp>
        <p:nvSpPr>
          <p:cNvPr id="43" name="ZoneTexte 42">
            <a:extLst>
              <a:ext uri="{FF2B5EF4-FFF2-40B4-BE49-F238E27FC236}">
                <a16:creationId xmlns:a16="http://schemas.microsoft.com/office/drawing/2014/main" id="{78A7F477-DD08-3444-A4A2-66B5AE622BC7}"/>
              </a:ext>
            </a:extLst>
          </p:cNvPr>
          <p:cNvSpPr txBox="1"/>
          <p:nvPr/>
        </p:nvSpPr>
        <p:spPr>
          <a:xfrm>
            <a:off x="4781006" y="2725754"/>
            <a:ext cx="1931094" cy="244682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600" b="1" dirty="0"/>
              <a:t>	</a:t>
            </a:r>
            <a:r>
              <a:rPr lang="fr-FR" sz="1200" b="1" dirty="0"/>
              <a:t>Proposition d’études</a:t>
            </a:r>
            <a:endParaRPr lang="fr-FR" sz="1200" dirty="0"/>
          </a:p>
          <a:p>
            <a:pPr marL="171450" indent="-171450">
              <a:buFont typeface="Arial" panose="020B0604020202020204" pitchFamily="34" charset="0"/>
              <a:buChar char="•"/>
            </a:pPr>
            <a:r>
              <a:rPr lang="fr-FR" sz="1100" dirty="0"/>
              <a:t>Analyse sur site des espaces disponibles</a:t>
            </a:r>
          </a:p>
          <a:p>
            <a:pPr marL="171450" indent="-171450">
              <a:buFont typeface="Arial" panose="020B0604020202020204" pitchFamily="34" charset="0"/>
              <a:buChar char="•"/>
            </a:pPr>
            <a:r>
              <a:rPr lang="fr-FR" sz="1100" dirty="0"/>
              <a:t>Analyse  sur site des parcs textiles concernés</a:t>
            </a:r>
          </a:p>
          <a:p>
            <a:pPr marL="171450" indent="-171450">
              <a:buFont typeface="Arial" panose="020B0604020202020204" pitchFamily="34" charset="0"/>
              <a:buChar char="•"/>
            </a:pPr>
            <a:r>
              <a:rPr lang="fr-FR" sz="1100" dirty="0"/>
              <a:t>Détermination des obligations contractuelles entre les établissements</a:t>
            </a:r>
          </a:p>
          <a:p>
            <a:pPr marL="171450" indent="-171450">
              <a:buFont typeface="Arial" panose="020B0604020202020204" pitchFamily="34" charset="0"/>
              <a:buChar char="•"/>
            </a:pPr>
            <a:r>
              <a:rPr lang="fr-FR" sz="1100" dirty="0"/>
              <a:t>Détermination des surfaces nécessaires par zone</a:t>
            </a:r>
          </a:p>
          <a:p>
            <a:pPr marL="171450" indent="-171450">
              <a:buFont typeface="Arial" panose="020B0604020202020204" pitchFamily="34" charset="0"/>
              <a:buChar char="•"/>
            </a:pPr>
            <a:r>
              <a:rPr lang="fr-FR" sz="1100" dirty="0"/>
              <a:t>Détermination du nombre d’opérateurs utiles par zone et par fonction</a:t>
            </a:r>
          </a:p>
        </p:txBody>
      </p:sp>
      <p:sp>
        <p:nvSpPr>
          <p:cNvPr id="46" name="Rectangle 45">
            <a:extLst>
              <a:ext uri="{FF2B5EF4-FFF2-40B4-BE49-F238E27FC236}">
                <a16:creationId xmlns:a16="http://schemas.microsoft.com/office/drawing/2014/main" id="{A40C31F6-7049-FB4B-BDFE-80050042D7A3}"/>
              </a:ext>
            </a:extLst>
          </p:cNvPr>
          <p:cNvSpPr/>
          <p:nvPr/>
        </p:nvSpPr>
        <p:spPr>
          <a:xfrm>
            <a:off x="-1" y="1481279"/>
            <a:ext cx="5055533" cy="709361"/>
          </a:xfrm>
          <a:prstGeom prst="rect">
            <a:avLst/>
          </a:prstGeom>
          <a:solidFill>
            <a:srgbClr val="53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0F0EF5A-AC93-4D08-81EF-57C930A45C94}"/>
              </a:ext>
            </a:extLst>
          </p:cNvPr>
          <p:cNvSpPr txBox="1"/>
          <p:nvPr/>
        </p:nvSpPr>
        <p:spPr>
          <a:xfrm>
            <a:off x="647699" y="1474904"/>
            <a:ext cx="4407834" cy="707886"/>
          </a:xfrm>
          <a:prstGeom prst="rect">
            <a:avLst/>
          </a:prstGeom>
          <a:noFill/>
          <a:ln>
            <a:noFill/>
          </a:ln>
        </p:spPr>
        <p:txBody>
          <a:bodyPr wrap="square" rtlCol="0">
            <a:spAutoFit/>
          </a:bodyPr>
          <a:lstStyle/>
          <a:p>
            <a:r>
              <a:rPr lang="fr-FR" sz="20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ACCOMPAGNEMENT A L’OUVERTURE </a:t>
            </a:r>
          </a:p>
          <a:p>
            <a:r>
              <a:rPr lang="fr-FR" sz="20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D’UNE BLANCHISSERIE</a:t>
            </a:r>
          </a:p>
        </p:txBody>
      </p:sp>
      <p:sp>
        <p:nvSpPr>
          <p:cNvPr id="47" name="ZoneTexte 46">
            <a:extLst>
              <a:ext uri="{FF2B5EF4-FFF2-40B4-BE49-F238E27FC236}">
                <a16:creationId xmlns:a16="http://schemas.microsoft.com/office/drawing/2014/main" id="{1B466B6A-33BA-2345-96D8-CC5A63AFD6EE}"/>
              </a:ext>
            </a:extLst>
          </p:cNvPr>
          <p:cNvSpPr txBox="1"/>
          <p:nvPr/>
        </p:nvSpPr>
        <p:spPr>
          <a:xfrm>
            <a:off x="4785461" y="6405740"/>
            <a:ext cx="1932095" cy="877163"/>
          </a:xfrm>
          <a:prstGeom prst="rect">
            <a:avLst/>
          </a:prstGeom>
          <a:solidFill>
            <a:schemeClr val="bg1">
              <a:lumMod val="85000"/>
            </a:schemeClr>
          </a:solidFill>
        </p:spPr>
        <p:txBody>
          <a:bodyPr wrap="square" rtlCol="0">
            <a:spAutoFit/>
          </a:bodyPr>
          <a:lstStyle/>
          <a:p>
            <a:pPr marL="9525">
              <a:spcAft>
                <a:spcPts val="600"/>
              </a:spcAft>
              <a:tabLst>
                <a:tab pos="304800" algn="l"/>
              </a:tabLst>
            </a:pPr>
            <a:r>
              <a:rPr lang="fr-FR" sz="1200" b="1" dirty="0"/>
              <a:t>	Etablissements concernés</a:t>
            </a:r>
          </a:p>
          <a:p>
            <a:pPr>
              <a:buClr>
                <a:srgbClr val="52AED7"/>
              </a:buClr>
            </a:pPr>
            <a:r>
              <a:rPr lang="fr-FR" sz="1100" dirty="0"/>
              <a:t>CH | CHU | EHPAD | ESAT | IME | FAM | MAS |EA</a:t>
            </a:r>
          </a:p>
        </p:txBody>
      </p:sp>
      <p:pic>
        <p:nvPicPr>
          <p:cNvPr id="8" name="Graphique 7" descr="Ampoule">
            <a:extLst>
              <a:ext uri="{FF2B5EF4-FFF2-40B4-BE49-F238E27FC236}">
                <a16:creationId xmlns:a16="http://schemas.microsoft.com/office/drawing/2014/main" id="{0516B9CC-EAF9-4054-A171-9CD681F5C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2683" y="2762305"/>
            <a:ext cx="264588" cy="264588"/>
          </a:xfrm>
          <a:prstGeom prst="rect">
            <a:avLst/>
          </a:prstGeom>
        </p:spPr>
      </p:pic>
      <p:pic>
        <p:nvPicPr>
          <p:cNvPr id="13" name="Graphique 12" descr="Utilisateur">
            <a:extLst>
              <a:ext uri="{FF2B5EF4-FFF2-40B4-BE49-F238E27FC236}">
                <a16:creationId xmlns:a16="http://schemas.microsoft.com/office/drawing/2014/main" id="{60D20E2A-7202-4DB5-803D-A66D45F82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1777" y="5358885"/>
            <a:ext cx="266400" cy="266400"/>
          </a:xfrm>
          <a:prstGeom prst="rect">
            <a:avLst/>
          </a:prstGeom>
        </p:spPr>
      </p:pic>
      <p:pic>
        <p:nvPicPr>
          <p:cNvPr id="15" name="Graphique 14" descr="Maison">
            <a:extLst>
              <a:ext uri="{FF2B5EF4-FFF2-40B4-BE49-F238E27FC236}">
                <a16:creationId xmlns:a16="http://schemas.microsoft.com/office/drawing/2014/main" id="{243497C0-CFC5-4A7C-9F10-C01F1EEC17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7233" y="6403822"/>
            <a:ext cx="266400" cy="266400"/>
          </a:xfrm>
          <a:prstGeom prst="rect">
            <a:avLst/>
          </a:prstGeom>
        </p:spPr>
      </p:pic>
      <p:sp>
        <p:nvSpPr>
          <p:cNvPr id="32" name="Rectangle 31">
            <a:extLst>
              <a:ext uri="{FF2B5EF4-FFF2-40B4-BE49-F238E27FC236}">
                <a16:creationId xmlns:a16="http://schemas.microsoft.com/office/drawing/2014/main" id="{4C297B1B-B559-FC44-B71F-970BF358A069}"/>
              </a:ext>
            </a:extLst>
          </p:cNvPr>
          <p:cNvSpPr/>
          <p:nvPr/>
        </p:nvSpPr>
        <p:spPr>
          <a:xfrm>
            <a:off x="647699" y="2527620"/>
            <a:ext cx="2405467" cy="390216"/>
          </a:xfrm>
          <a:prstGeom prst="rect">
            <a:avLst/>
          </a:prstGeom>
          <a:solidFill>
            <a:srgbClr val="53C59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BA204035-8598-4D98-B417-D6C8756F418B}"/>
              </a:ext>
            </a:extLst>
          </p:cNvPr>
          <p:cNvSpPr txBox="1"/>
          <p:nvPr/>
        </p:nvSpPr>
        <p:spPr>
          <a:xfrm>
            <a:off x="647699" y="2548176"/>
            <a:ext cx="3963539" cy="7396897"/>
          </a:xfrm>
          <a:prstGeom prst="rect">
            <a:avLst/>
          </a:prstGeom>
          <a:noFill/>
        </p:spPr>
        <p:txBody>
          <a:bodyPr wrap="square" rtlCol="0">
            <a:spAutoFit/>
          </a:bodyPr>
          <a:lstStyle/>
          <a:p>
            <a:pPr algn="just">
              <a:lnSpc>
                <a:spcPts val="2000"/>
              </a:lnSpc>
              <a:spcBef>
                <a:spcPts val="600"/>
              </a:spcBef>
              <a:spcAft>
                <a:spcPts val="1800"/>
              </a:spcAft>
            </a:pPr>
            <a:r>
              <a:rPr lang="fr-FR" altLang="ja-JP" sz="1400" b="1" dirty="0">
                <a:solidFill>
                  <a:schemeClr val="bg1"/>
                </a:solidFill>
                <a:effectLst>
                  <a:outerShdw blurRad="50800" dist="50800" dir="5400000" sx="1000" sy="1000" algn="ctr" rotWithShape="0">
                    <a:srgbClr val="000000">
                      <a:alpha val="43137"/>
                    </a:srgbClr>
                  </a:outerShdw>
                </a:effectLst>
              </a:rPr>
              <a:t>ORGANISATION ET ACTIVITÉ</a:t>
            </a:r>
          </a:p>
          <a:p>
            <a:pPr algn="just">
              <a:spcBef>
                <a:spcPts val="600"/>
              </a:spcBef>
              <a:spcAft>
                <a:spcPts val="1800"/>
              </a:spcAft>
            </a:pPr>
            <a:r>
              <a:rPr lang="fr-FR" sz="1400" dirty="0"/>
              <a:t>Lorsque la blanchisserie est ouverte, les </a:t>
            </a:r>
            <a:r>
              <a:rPr lang="fr-FR" sz="1400" b="1" dirty="0"/>
              <a:t>encadrants et les opérateurs peuvent être formés</a:t>
            </a:r>
            <a:r>
              <a:rPr lang="fr-FR" sz="1400" dirty="0"/>
              <a:t> sur site, pendant la production, ou en salle, à la mise en place des </a:t>
            </a:r>
            <a:r>
              <a:rPr lang="fr-FR" sz="1400" b="1" dirty="0"/>
              <a:t>bonnes pratiques organisationnelles </a:t>
            </a:r>
            <a:r>
              <a:rPr lang="fr-FR" sz="1400" dirty="0"/>
              <a:t>pour les segments suivants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Collecte du linge sale (circuits, moyens et modalités)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Préparation des lots à laver en blanchisserie</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cycles de lavage, les contrôles courants, la décontamination</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La finition du linge plat, en forme et à sécher</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La couture, la gestion des stocks, l'état du parc textile</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dotations, la préparation des expéditions</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Distribution (circuits, moyens et modalités)</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déplacements des opérateurs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tâches pour chaque poste de travail</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gestes, les postures, l'ergonomie, l'hygiène</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 management, la gestion des ressources humaines </a:t>
            </a:r>
          </a:p>
          <a:p>
            <a:pPr marL="409575" lvl="1" indent="-312738">
              <a:spcBef>
                <a:spcPts val="600"/>
              </a:spcBef>
              <a:spcAft>
                <a:spcPts val="600"/>
              </a:spcAft>
              <a:buClr>
                <a:srgbClr val="46A8DA"/>
              </a:buClr>
              <a:buSzPct val="120000"/>
              <a:buFont typeface="Arial" panose="020B0604020202020204" pitchFamily="34" charset="0"/>
              <a:buChar char="•"/>
            </a:pPr>
            <a:r>
              <a:rPr lang="fr-FR" sz="1400" dirty="0"/>
              <a:t>Les bonnes pratiques d’hygiène et les indicateurs qualité pour les clients</a:t>
            </a:r>
          </a:p>
        </p:txBody>
      </p:sp>
      <p:pic>
        <p:nvPicPr>
          <p:cNvPr id="24" name="Image 1" descr="Moniteur blanchisserie.pdf">
            <a:extLst>
              <a:ext uri="{FF2B5EF4-FFF2-40B4-BE49-F238E27FC236}">
                <a16:creationId xmlns:a16="http://schemas.microsoft.com/office/drawing/2014/main" id="{566058DA-0334-134F-B4B0-69321266F6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4891777" y="7898332"/>
            <a:ext cx="1700927" cy="2405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ZoneTexte 22">
            <a:extLst>
              <a:ext uri="{FF2B5EF4-FFF2-40B4-BE49-F238E27FC236}">
                <a16:creationId xmlns:a16="http://schemas.microsoft.com/office/drawing/2014/main" id="{CD524034-E475-459D-A1C1-4741D3A6151E}"/>
              </a:ext>
            </a:extLst>
          </p:cNvPr>
          <p:cNvSpPr txBox="1"/>
          <p:nvPr/>
        </p:nvSpPr>
        <p:spPr>
          <a:xfrm>
            <a:off x="4777281" y="7461294"/>
            <a:ext cx="1968650" cy="523220"/>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b="1" dirty="0"/>
              <a:t>        Tarif : </a:t>
            </a:r>
          </a:p>
          <a:p>
            <a:pPr>
              <a:spcAft>
                <a:spcPts val="600"/>
              </a:spcAft>
              <a:tabLst>
                <a:tab pos="304800" algn="l"/>
              </a:tabLst>
            </a:pPr>
            <a:r>
              <a:rPr lang="fr-FR" sz="1100" dirty="0"/>
              <a:t>Sur devis personnalisé</a:t>
            </a:r>
          </a:p>
        </p:txBody>
      </p:sp>
      <p:pic>
        <p:nvPicPr>
          <p:cNvPr id="26" name="Graphique 25" descr="Euro avec un remplissage uni">
            <a:extLst>
              <a:ext uri="{FF2B5EF4-FFF2-40B4-BE49-F238E27FC236}">
                <a16:creationId xmlns:a16="http://schemas.microsoft.com/office/drawing/2014/main" id="{82F29A15-ACFB-45FE-949C-37356CEECC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37518" y="7480877"/>
            <a:ext cx="220575" cy="220575"/>
          </a:xfrm>
          <a:prstGeom prst="rect">
            <a:avLst/>
          </a:prstGeom>
        </p:spPr>
      </p:pic>
    </p:spTree>
    <p:extLst>
      <p:ext uri="{BB962C8B-B14F-4D97-AF65-F5344CB8AC3E}">
        <p14:creationId xmlns:p14="http://schemas.microsoft.com/office/powerpoint/2010/main" val="294455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3C59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A6D847-6A9E-425B-BE68-0493DBAE0316}"/>
              </a:ext>
            </a:extLst>
          </p:cNvPr>
          <p:cNvSpPr/>
          <p:nvPr/>
        </p:nvSpPr>
        <p:spPr>
          <a:xfrm>
            <a:off x="0" y="0"/>
            <a:ext cx="6911975"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grpSp>
        <p:nvGrpSpPr>
          <p:cNvPr id="28" name="Groupe 27">
            <a:extLst>
              <a:ext uri="{FF2B5EF4-FFF2-40B4-BE49-F238E27FC236}">
                <a16:creationId xmlns:a16="http://schemas.microsoft.com/office/drawing/2014/main" id="{F8F4021D-16DA-42DC-B27A-E9E6DFB6097E}"/>
              </a:ext>
            </a:extLst>
          </p:cNvPr>
          <p:cNvGrpSpPr/>
          <p:nvPr/>
        </p:nvGrpSpPr>
        <p:grpSpPr>
          <a:xfrm>
            <a:off x="-3187670" y="4943859"/>
            <a:ext cx="9151814" cy="9832208"/>
            <a:chOff x="-3398645" y="4486266"/>
            <a:chExt cx="9151814" cy="9832208"/>
          </a:xfrm>
        </p:grpSpPr>
        <p:sp>
          <p:nvSpPr>
            <p:cNvPr id="29" name="Forme libre 10">
              <a:extLst>
                <a:ext uri="{FF2B5EF4-FFF2-40B4-BE49-F238E27FC236}">
                  <a16:creationId xmlns:a16="http://schemas.microsoft.com/office/drawing/2014/main" id="{4412BD06-58B5-465F-B133-A3B0016015ED}"/>
                </a:ext>
              </a:extLst>
            </p:cNvPr>
            <p:cNvSpPr/>
            <p:nvPr/>
          </p:nvSpPr>
          <p:spPr>
            <a:xfrm rot="1226710">
              <a:off x="-2448073" y="7437043"/>
              <a:ext cx="8201242" cy="6881431"/>
            </a:xfrm>
            <a:custGeom>
              <a:avLst/>
              <a:gdLst>
                <a:gd name="connsiteX0" fmla="*/ 715737 w 8201242"/>
                <a:gd name="connsiteY0" fmla="*/ 2017602 h 6881431"/>
                <a:gd name="connsiteX1" fmla="*/ 1279941 w 8201242"/>
                <a:gd name="connsiteY1" fmla="*/ 208257 h 6881431"/>
                <a:gd name="connsiteX2" fmla="*/ 5521201 w 8201242"/>
                <a:gd name="connsiteY2" fmla="*/ 6317227 h 6881431"/>
                <a:gd name="connsiteX3" fmla="*/ 7758562 w 8201242"/>
                <a:gd name="connsiteY3" fmla="*/ 5791933 h 6881431"/>
                <a:gd name="connsiteX4" fmla="*/ 7661286 w 8201242"/>
                <a:gd name="connsiteY4" fmla="*/ 4819168 h 6881431"/>
                <a:gd name="connsiteX5" fmla="*/ 2194341 w 8201242"/>
                <a:gd name="connsiteY5" fmla="*/ 4293874 h 6881431"/>
                <a:gd name="connsiteX6" fmla="*/ 112622 w 8201242"/>
                <a:gd name="connsiteY6" fmla="*/ 850282 h 6881431"/>
                <a:gd name="connsiteX7" fmla="*/ 1027022 w 8201242"/>
                <a:gd name="connsiteY7" fmla="*/ 597363 h 6881431"/>
                <a:gd name="connsiteX8" fmla="*/ 7213813 w 8201242"/>
                <a:gd name="connsiteY8" fmla="*/ 6881431 h 6881431"/>
                <a:gd name="connsiteX9" fmla="*/ 7213813 w 8201242"/>
                <a:gd name="connsiteY9" fmla="*/ 6881431 h 68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1242" h="6881431">
                  <a:moveTo>
                    <a:pt x="715737" y="2017602"/>
                  </a:moveTo>
                  <a:cubicBezTo>
                    <a:pt x="597383" y="754627"/>
                    <a:pt x="479030" y="-508347"/>
                    <a:pt x="1279941" y="208257"/>
                  </a:cubicBezTo>
                  <a:cubicBezTo>
                    <a:pt x="2080852" y="924861"/>
                    <a:pt x="4441431" y="5386614"/>
                    <a:pt x="5521201" y="6317227"/>
                  </a:cubicBezTo>
                  <a:cubicBezTo>
                    <a:pt x="6600971" y="7247840"/>
                    <a:pt x="7401881" y="6041609"/>
                    <a:pt x="7758562" y="5791933"/>
                  </a:cubicBezTo>
                  <a:cubicBezTo>
                    <a:pt x="8115243" y="5542257"/>
                    <a:pt x="8588656" y="5068844"/>
                    <a:pt x="7661286" y="4819168"/>
                  </a:cubicBezTo>
                  <a:cubicBezTo>
                    <a:pt x="6733916" y="4569492"/>
                    <a:pt x="3452452" y="4955355"/>
                    <a:pt x="2194341" y="4293874"/>
                  </a:cubicBezTo>
                  <a:cubicBezTo>
                    <a:pt x="936230" y="3632393"/>
                    <a:pt x="307175" y="1466367"/>
                    <a:pt x="112622" y="850282"/>
                  </a:cubicBezTo>
                  <a:cubicBezTo>
                    <a:pt x="-81931" y="234197"/>
                    <a:pt x="-156510" y="-407828"/>
                    <a:pt x="1027022" y="597363"/>
                  </a:cubicBezTo>
                  <a:cubicBezTo>
                    <a:pt x="2210554" y="1602554"/>
                    <a:pt x="7213813" y="6881431"/>
                    <a:pt x="7213813" y="6881431"/>
                  </a:cubicBezTo>
                  <a:lnTo>
                    <a:pt x="7213813" y="6881431"/>
                  </a:ln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0">
              <a:extLst>
                <a:ext uri="{FF2B5EF4-FFF2-40B4-BE49-F238E27FC236}">
                  <a16:creationId xmlns:a16="http://schemas.microsoft.com/office/drawing/2014/main" id="{D908B631-4893-40F1-9D05-C377C982F815}"/>
                </a:ext>
              </a:extLst>
            </p:cNvPr>
            <p:cNvSpPr/>
            <p:nvPr/>
          </p:nvSpPr>
          <p:spPr>
            <a:xfrm rot="1226710">
              <a:off x="-3398645" y="4486266"/>
              <a:ext cx="7977215" cy="6460840"/>
            </a:xfrm>
            <a:custGeom>
              <a:avLst/>
              <a:gdLst>
                <a:gd name="connsiteX0" fmla="*/ 7422830 w 7977215"/>
                <a:gd name="connsiteY0" fmla="*/ 5663164 h 6460840"/>
                <a:gd name="connsiteX1" fmla="*/ 7033724 w 7977215"/>
                <a:gd name="connsiteY1" fmla="*/ 6402466 h 6460840"/>
                <a:gd name="connsiteX2" fmla="*/ 6099868 w 7977215"/>
                <a:gd name="connsiteY2" fmla="*/ 5760441 h 6460840"/>
                <a:gd name="connsiteX3" fmla="*/ 2597911 w 7977215"/>
                <a:gd name="connsiteY3" fmla="*/ 624237 h 6460840"/>
                <a:gd name="connsiteX4" fmla="*/ 224362 w 7977215"/>
                <a:gd name="connsiteY4" fmla="*/ 254585 h 6460840"/>
                <a:gd name="connsiteX5" fmla="*/ 671834 w 7977215"/>
                <a:gd name="connsiteY5" fmla="*/ 2141751 h 6460840"/>
                <a:gd name="connsiteX6" fmla="*/ 5282745 w 7977215"/>
                <a:gd name="connsiteY6" fmla="*/ 3873275 h 6460840"/>
                <a:gd name="connsiteX7" fmla="*/ 7597928 w 7977215"/>
                <a:gd name="connsiteY7" fmla="*/ 5546432 h 6460840"/>
                <a:gd name="connsiteX8" fmla="*/ 7948124 w 7977215"/>
                <a:gd name="connsiteY8" fmla="*/ 6460832 h 646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215" h="6460840">
                  <a:moveTo>
                    <a:pt x="7422830" y="5663164"/>
                  </a:moveTo>
                  <a:cubicBezTo>
                    <a:pt x="7338524" y="6024708"/>
                    <a:pt x="7254218" y="6386253"/>
                    <a:pt x="7033724" y="6402466"/>
                  </a:cubicBezTo>
                  <a:cubicBezTo>
                    <a:pt x="6813230" y="6418679"/>
                    <a:pt x="6839170" y="6723479"/>
                    <a:pt x="6099868" y="5760441"/>
                  </a:cubicBezTo>
                  <a:cubicBezTo>
                    <a:pt x="5360566" y="4797403"/>
                    <a:pt x="3577162" y="1541880"/>
                    <a:pt x="2597911" y="624237"/>
                  </a:cubicBezTo>
                  <a:cubicBezTo>
                    <a:pt x="1618660" y="-293406"/>
                    <a:pt x="545375" y="1666"/>
                    <a:pt x="224362" y="254585"/>
                  </a:cubicBezTo>
                  <a:cubicBezTo>
                    <a:pt x="-96651" y="507504"/>
                    <a:pt x="-171230" y="1538636"/>
                    <a:pt x="671834" y="2141751"/>
                  </a:cubicBezTo>
                  <a:cubicBezTo>
                    <a:pt x="1514898" y="2744866"/>
                    <a:pt x="4128396" y="3305828"/>
                    <a:pt x="5282745" y="3873275"/>
                  </a:cubicBezTo>
                  <a:cubicBezTo>
                    <a:pt x="6437094" y="4440722"/>
                    <a:pt x="7153698" y="5115173"/>
                    <a:pt x="7597928" y="5546432"/>
                  </a:cubicBezTo>
                  <a:cubicBezTo>
                    <a:pt x="8042158" y="5977691"/>
                    <a:pt x="7995141" y="6219261"/>
                    <a:pt x="7948124" y="6460832"/>
                  </a:cubicBezTo>
                </a:path>
              </a:pathLst>
            </a:custGeom>
            <a:noFill/>
            <a:ln>
              <a:solidFill>
                <a:srgbClr val="5EBBE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4">
            <a:extLst>
              <a:ext uri="{FF2B5EF4-FFF2-40B4-BE49-F238E27FC236}">
                <a16:creationId xmlns:a16="http://schemas.microsoft.com/office/drawing/2014/main" id="{5FA80A5E-97F4-40C4-9E4D-24AA6BA4BD93}"/>
              </a:ext>
            </a:extLst>
          </p:cNvPr>
          <p:cNvCxnSpPr>
            <a:cxnSpLocks/>
          </p:cNvCxnSpPr>
          <p:nvPr/>
        </p:nvCxnSpPr>
        <p:spPr>
          <a:xfrm>
            <a:off x="0" y="831850"/>
            <a:ext cx="1874838" cy="0"/>
          </a:xfrm>
          <a:prstGeom prst="line">
            <a:avLst/>
          </a:prstGeom>
          <a:ln>
            <a:solidFill>
              <a:srgbClr val="5EBBE1"/>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3869C2A7-7AD9-4BB3-8697-78BB07C6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43" y="204950"/>
            <a:ext cx="1090596" cy="999019"/>
          </a:xfrm>
          <a:prstGeom prst="rect">
            <a:avLst/>
          </a:prstGeom>
        </p:spPr>
      </p:pic>
      <p:sp>
        <p:nvSpPr>
          <p:cNvPr id="31" name="ZoneTexte 30">
            <a:extLst>
              <a:ext uri="{FF2B5EF4-FFF2-40B4-BE49-F238E27FC236}">
                <a16:creationId xmlns:a16="http://schemas.microsoft.com/office/drawing/2014/main" id="{1B323D84-0548-8945-9343-086819400122}"/>
              </a:ext>
            </a:extLst>
          </p:cNvPr>
          <p:cNvSpPr txBox="1"/>
          <p:nvPr/>
        </p:nvSpPr>
        <p:spPr>
          <a:xfrm>
            <a:off x="647699" y="924878"/>
            <a:ext cx="3506881" cy="470257"/>
          </a:xfrm>
          <a:prstGeom prst="rect">
            <a:avLst/>
          </a:prstGeom>
          <a:noFill/>
        </p:spPr>
        <p:txBody>
          <a:bodyPr wrap="square" rtlCol="0">
            <a:spAutoFit/>
          </a:bodyPr>
          <a:lstStyle/>
          <a:p>
            <a:r>
              <a:rPr lang="fr-FR" sz="2456" dirty="0">
                <a:latin typeface="Abadi" panose="020B0604020104020204" pitchFamily="34" charset="0"/>
              </a:rPr>
              <a:t>NOS PRESTATIONS</a:t>
            </a:r>
          </a:p>
        </p:txBody>
      </p:sp>
      <p:sp>
        <p:nvSpPr>
          <p:cNvPr id="3" name="Espace réservé du pied de page 2">
            <a:extLst>
              <a:ext uri="{FF2B5EF4-FFF2-40B4-BE49-F238E27FC236}">
                <a16:creationId xmlns:a16="http://schemas.microsoft.com/office/drawing/2014/main" id="{475C4A12-8A77-8C48-93B0-A05D7B17C43C}"/>
              </a:ext>
            </a:extLst>
          </p:cNvPr>
          <p:cNvSpPr>
            <a:spLocks noGrp="1"/>
          </p:cNvSpPr>
          <p:nvPr>
            <p:ph type="ftr" sz="quarter" idx="11"/>
          </p:nvPr>
        </p:nvSpPr>
        <p:spPr/>
        <p:txBody>
          <a:bodyPr/>
          <a:lstStyle/>
          <a:p>
            <a:r>
              <a:rPr lang="fr-FR" dirty="0"/>
              <a:t>Société AUDITEXTYL - Brochure 2023</a:t>
            </a:r>
          </a:p>
        </p:txBody>
      </p:sp>
      <p:sp>
        <p:nvSpPr>
          <p:cNvPr id="34" name="Espace réservé du numéro de diapositive 7">
            <a:extLst>
              <a:ext uri="{FF2B5EF4-FFF2-40B4-BE49-F238E27FC236}">
                <a16:creationId xmlns:a16="http://schemas.microsoft.com/office/drawing/2014/main" id="{E71FC4AA-F841-8040-A978-5F01AEC179E4}"/>
              </a:ext>
            </a:extLst>
          </p:cNvPr>
          <p:cNvSpPr>
            <a:spLocks noGrp="1"/>
          </p:cNvSpPr>
          <p:nvPr>
            <p:ph type="sldNum" sz="quarter" idx="12"/>
          </p:nvPr>
        </p:nvSpPr>
        <p:spPr>
          <a:xfrm>
            <a:off x="5697226" y="9890281"/>
            <a:ext cx="1700927" cy="569240"/>
          </a:xfrm>
        </p:spPr>
        <p:txBody>
          <a:bodyPr/>
          <a:lstStyle/>
          <a:p>
            <a:r>
              <a:rPr lang="fr-FR" sz="1400" dirty="0">
                <a:solidFill>
                  <a:schemeClr val="bg1"/>
                </a:solidFill>
              </a:rPr>
              <a:t>9</a:t>
            </a:r>
          </a:p>
        </p:txBody>
      </p:sp>
      <p:cxnSp>
        <p:nvCxnSpPr>
          <p:cNvPr id="9" name="Connecteur droit 8">
            <a:extLst>
              <a:ext uri="{FF2B5EF4-FFF2-40B4-BE49-F238E27FC236}">
                <a16:creationId xmlns:a16="http://schemas.microsoft.com/office/drawing/2014/main" id="{5D0D59DE-CB52-6A46-9C6E-A44CD41090F7}"/>
              </a:ext>
            </a:extLst>
          </p:cNvPr>
          <p:cNvCxnSpPr>
            <a:cxnSpLocks/>
          </p:cNvCxnSpPr>
          <p:nvPr/>
        </p:nvCxnSpPr>
        <p:spPr>
          <a:xfrm>
            <a:off x="4633273" y="2600057"/>
            <a:ext cx="0" cy="5060583"/>
          </a:xfrm>
          <a:prstGeom prst="line">
            <a:avLst/>
          </a:prstGeom>
          <a:ln>
            <a:solidFill>
              <a:srgbClr val="E8B071">
                <a:alpha val="60000"/>
              </a:srgbClr>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10A4ECBE-03F7-CA4D-A73A-383F4A3CF1EA}"/>
              </a:ext>
            </a:extLst>
          </p:cNvPr>
          <p:cNvSpPr txBox="1"/>
          <p:nvPr/>
        </p:nvSpPr>
        <p:spPr>
          <a:xfrm>
            <a:off x="4781006" y="5496313"/>
            <a:ext cx="1941033" cy="692497"/>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dirty="0"/>
              <a:t>	</a:t>
            </a:r>
            <a:r>
              <a:rPr lang="fr-FR" sz="1200" b="1" dirty="0"/>
              <a:t>Public</a:t>
            </a:r>
            <a:r>
              <a:rPr lang="fr-FR" sz="1200" dirty="0"/>
              <a:t> </a:t>
            </a:r>
          </a:p>
          <a:p>
            <a:r>
              <a:rPr lang="fr-FR" sz="1100" dirty="0"/>
              <a:t>Responsable blanchisserie</a:t>
            </a:r>
          </a:p>
          <a:p>
            <a:r>
              <a:rPr lang="fr-FR" sz="1100" dirty="0"/>
              <a:t>Direction</a:t>
            </a:r>
          </a:p>
        </p:txBody>
      </p:sp>
      <p:sp>
        <p:nvSpPr>
          <p:cNvPr id="43" name="ZoneTexte 42">
            <a:extLst>
              <a:ext uri="{FF2B5EF4-FFF2-40B4-BE49-F238E27FC236}">
                <a16:creationId xmlns:a16="http://schemas.microsoft.com/office/drawing/2014/main" id="{78A7F477-DD08-3444-A4A2-66B5AE622BC7}"/>
              </a:ext>
            </a:extLst>
          </p:cNvPr>
          <p:cNvSpPr txBox="1"/>
          <p:nvPr/>
        </p:nvSpPr>
        <p:spPr>
          <a:xfrm>
            <a:off x="4781006" y="2725754"/>
            <a:ext cx="1931094" cy="2446824"/>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600" b="1" dirty="0"/>
              <a:t>	</a:t>
            </a:r>
            <a:r>
              <a:rPr lang="fr-FR" sz="1200" b="1" dirty="0"/>
              <a:t>Proposition d’études</a:t>
            </a:r>
            <a:endParaRPr lang="fr-FR" sz="1200" dirty="0"/>
          </a:p>
          <a:p>
            <a:pPr marL="171450" indent="-171450">
              <a:buFont typeface="Arial" panose="020B0604020202020204" pitchFamily="34" charset="0"/>
              <a:buChar char="•"/>
            </a:pPr>
            <a:r>
              <a:rPr lang="fr-FR" sz="1100" dirty="0"/>
              <a:t>Analyse sur site des espaces disponibles</a:t>
            </a:r>
          </a:p>
          <a:p>
            <a:pPr marL="171450" indent="-171450">
              <a:buFont typeface="Arial" panose="020B0604020202020204" pitchFamily="34" charset="0"/>
              <a:buChar char="•"/>
            </a:pPr>
            <a:r>
              <a:rPr lang="fr-FR" sz="1100" dirty="0"/>
              <a:t>Analyse  sur site des parcs textiles concernés</a:t>
            </a:r>
          </a:p>
          <a:p>
            <a:pPr marL="171450" indent="-171450">
              <a:buFont typeface="Arial" panose="020B0604020202020204" pitchFamily="34" charset="0"/>
              <a:buChar char="•"/>
            </a:pPr>
            <a:r>
              <a:rPr lang="fr-FR" sz="1100" dirty="0"/>
              <a:t>Détermination des obligations contractuelles entre les établissements</a:t>
            </a:r>
          </a:p>
          <a:p>
            <a:pPr marL="171450" indent="-171450">
              <a:buFont typeface="Arial" panose="020B0604020202020204" pitchFamily="34" charset="0"/>
              <a:buChar char="•"/>
            </a:pPr>
            <a:r>
              <a:rPr lang="fr-FR" sz="1100" dirty="0"/>
              <a:t>Détermination des surfaces nécessaires par zone</a:t>
            </a:r>
          </a:p>
          <a:p>
            <a:pPr marL="171450" indent="-171450">
              <a:buFont typeface="Arial" panose="020B0604020202020204" pitchFamily="34" charset="0"/>
              <a:buChar char="•"/>
            </a:pPr>
            <a:r>
              <a:rPr lang="fr-FR" sz="1100" dirty="0"/>
              <a:t>Détermination du nombre d’opérateurs utiles par zone et par fonction</a:t>
            </a:r>
          </a:p>
        </p:txBody>
      </p:sp>
      <p:sp>
        <p:nvSpPr>
          <p:cNvPr id="46" name="Rectangle 45">
            <a:extLst>
              <a:ext uri="{FF2B5EF4-FFF2-40B4-BE49-F238E27FC236}">
                <a16:creationId xmlns:a16="http://schemas.microsoft.com/office/drawing/2014/main" id="{A40C31F6-7049-FB4B-BDFE-80050042D7A3}"/>
              </a:ext>
            </a:extLst>
          </p:cNvPr>
          <p:cNvSpPr/>
          <p:nvPr/>
        </p:nvSpPr>
        <p:spPr>
          <a:xfrm>
            <a:off x="-1" y="1481279"/>
            <a:ext cx="5157271" cy="709361"/>
          </a:xfrm>
          <a:prstGeom prst="rect">
            <a:avLst/>
          </a:prstGeom>
          <a:solidFill>
            <a:srgbClr val="53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D0F0EF5A-AC93-4D08-81EF-57C930A45C94}"/>
              </a:ext>
            </a:extLst>
          </p:cNvPr>
          <p:cNvSpPr txBox="1"/>
          <p:nvPr/>
        </p:nvSpPr>
        <p:spPr>
          <a:xfrm>
            <a:off x="647699" y="1474904"/>
            <a:ext cx="4407834" cy="707886"/>
          </a:xfrm>
          <a:prstGeom prst="rect">
            <a:avLst/>
          </a:prstGeom>
          <a:noFill/>
          <a:ln>
            <a:noFill/>
          </a:ln>
        </p:spPr>
        <p:txBody>
          <a:bodyPr wrap="square" rtlCol="0">
            <a:spAutoFit/>
          </a:bodyPr>
          <a:lstStyle/>
          <a:p>
            <a:r>
              <a:rPr lang="fr-FR" sz="20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MANAGEMENT DE LA BLANCHISSERIE ET MUTUALISATION  DES RESSOURCES</a:t>
            </a:r>
          </a:p>
        </p:txBody>
      </p:sp>
      <p:sp>
        <p:nvSpPr>
          <p:cNvPr id="47" name="ZoneTexte 46">
            <a:extLst>
              <a:ext uri="{FF2B5EF4-FFF2-40B4-BE49-F238E27FC236}">
                <a16:creationId xmlns:a16="http://schemas.microsoft.com/office/drawing/2014/main" id="{1B466B6A-33BA-2345-96D8-CC5A63AFD6EE}"/>
              </a:ext>
            </a:extLst>
          </p:cNvPr>
          <p:cNvSpPr txBox="1"/>
          <p:nvPr/>
        </p:nvSpPr>
        <p:spPr>
          <a:xfrm>
            <a:off x="4780007" y="6488020"/>
            <a:ext cx="1931094" cy="877163"/>
          </a:xfrm>
          <a:prstGeom prst="rect">
            <a:avLst/>
          </a:prstGeom>
          <a:solidFill>
            <a:schemeClr val="bg1">
              <a:lumMod val="85000"/>
            </a:schemeClr>
          </a:solidFill>
        </p:spPr>
        <p:txBody>
          <a:bodyPr wrap="square" rtlCol="0">
            <a:spAutoFit/>
          </a:bodyPr>
          <a:lstStyle/>
          <a:p>
            <a:pPr marL="9525">
              <a:spcAft>
                <a:spcPts val="600"/>
              </a:spcAft>
              <a:tabLst>
                <a:tab pos="304800" algn="l"/>
              </a:tabLst>
            </a:pPr>
            <a:r>
              <a:rPr lang="fr-FR" sz="1200" b="1" dirty="0"/>
              <a:t>	Etablissements concernés</a:t>
            </a:r>
          </a:p>
          <a:p>
            <a:pPr>
              <a:buClr>
                <a:srgbClr val="52AED7"/>
              </a:buClr>
            </a:pPr>
            <a:r>
              <a:rPr lang="fr-FR" sz="1100" dirty="0"/>
              <a:t>CH | CHU | EHPAD | ESAT | IME | FAM | MAS |EA</a:t>
            </a:r>
          </a:p>
        </p:txBody>
      </p:sp>
      <p:pic>
        <p:nvPicPr>
          <p:cNvPr id="8" name="Graphique 7" descr="Ampoule">
            <a:extLst>
              <a:ext uri="{FF2B5EF4-FFF2-40B4-BE49-F238E27FC236}">
                <a16:creationId xmlns:a16="http://schemas.microsoft.com/office/drawing/2014/main" id="{0516B9CC-EAF9-4054-A171-9CD681F5C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2683" y="2762305"/>
            <a:ext cx="264588" cy="264588"/>
          </a:xfrm>
          <a:prstGeom prst="rect">
            <a:avLst/>
          </a:prstGeom>
        </p:spPr>
      </p:pic>
      <p:pic>
        <p:nvPicPr>
          <p:cNvPr id="13" name="Graphique 12" descr="Utilisateur">
            <a:extLst>
              <a:ext uri="{FF2B5EF4-FFF2-40B4-BE49-F238E27FC236}">
                <a16:creationId xmlns:a16="http://schemas.microsoft.com/office/drawing/2014/main" id="{60D20E2A-7202-4DB5-803D-A66D45F82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1777" y="5509849"/>
            <a:ext cx="266400" cy="266400"/>
          </a:xfrm>
          <a:prstGeom prst="rect">
            <a:avLst/>
          </a:prstGeom>
        </p:spPr>
      </p:pic>
      <p:pic>
        <p:nvPicPr>
          <p:cNvPr id="15" name="Graphique 14" descr="Maison">
            <a:extLst>
              <a:ext uri="{FF2B5EF4-FFF2-40B4-BE49-F238E27FC236}">
                <a16:creationId xmlns:a16="http://schemas.microsoft.com/office/drawing/2014/main" id="{243497C0-CFC5-4A7C-9F10-C01F1EEC17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1778" y="6486102"/>
            <a:ext cx="266400" cy="266400"/>
          </a:xfrm>
          <a:prstGeom prst="rect">
            <a:avLst/>
          </a:prstGeom>
        </p:spPr>
      </p:pic>
      <p:sp>
        <p:nvSpPr>
          <p:cNvPr id="6" name="ZoneTexte 5">
            <a:extLst>
              <a:ext uri="{FF2B5EF4-FFF2-40B4-BE49-F238E27FC236}">
                <a16:creationId xmlns:a16="http://schemas.microsoft.com/office/drawing/2014/main" id="{BA204035-8598-4D98-B417-D6C8756F418B}"/>
              </a:ext>
            </a:extLst>
          </p:cNvPr>
          <p:cNvSpPr txBox="1"/>
          <p:nvPr/>
        </p:nvSpPr>
        <p:spPr>
          <a:xfrm>
            <a:off x="643437" y="2548176"/>
            <a:ext cx="3967801" cy="5262979"/>
          </a:xfrm>
          <a:prstGeom prst="rect">
            <a:avLst/>
          </a:prstGeom>
          <a:noFill/>
        </p:spPr>
        <p:txBody>
          <a:bodyPr wrap="square" rtlCol="0">
            <a:spAutoFit/>
          </a:bodyPr>
          <a:lstStyle/>
          <a:p>
            <a:pPr marL="722313"/>
            <a:r>
              <a:rPr lang="fr-FR" altLang="ja-JP" sz="1400" b="1" dirty="0"/>
              <a:t>Partager un objectif commun, réguler, produire la « synergie »</a:t>
            </a:r>
          </a:p>
          <a:p>
            <a:pPr marL="722313"/>
            <a:r>
              <a:rPr lang="fr-FR" altLang="ja-JP" sz="1400" b="1" dirty="0"/>
              <a:t>	</a:t>
            </a:r>
            <a:r>
              <a:rPr lang="fr-FR" sz="1400" dirty="0"/>
              <a:t>Étude de cas : « autopsie d’un dysfonctionnement interne ».</a:t>
            </a:r>
          </a:p>
          <a:p>
            <a:pPr marL="722313"/>
            <a:endParaRPr lang="fr-FR" altLang="ja-JP" sz="1400" b="1" dirty="0"/>
          </a:p>
          <a:p>
            <a:pPr marL="722313"/>
            <a:endParaRPr lang="fr-FR" altLang="ja-JP" sz="1400" b="1" dirty="0"/>
          </a:p>
          <a:p>
            <a:pPr marL="722313"/>
            <a:r>
              <a:rPr lang="fr-FR" altLang="ja-JP" sz="1400" b="1" dirty="0"/>
              <a:t>Offrir un service cohérent</a:t>
            </a:r>
          </a:p>
          <a:p>
            <a:pPr marL="722313"/>
            <a:r>
              <a:rPr lang="fr-FR" altLang="ja-JP" sz="1400" b="1" dirty="0"/>
              <a:t>	</a:t>
            </a:r>
            <a:r>
              <a:rPr lang="fr-FR" sz="1400" dirty="0"/>
              <a:t>Étude de cas : réflexion collective sur le thème de l’amélioration du service rendu et sur la perception du service par les clients.</a:t>
            </a:r>
          </a:p>
          <a:p>
            <a:pPr marL="722313"/>
            <a:endParaRPr lang="fr-FR" altLang="ja-JP" sz="1400" b="1" dirty="0"/>
          </a:p>
          <a:p>
            <a:pPr marL="722313"/>
            <a:endParaRPr lang="fr-FR" altLang="ja-JP" sz="1400" b="1" dirty="0"/>
          </a:p>
          <a:p>
            <a:pPr marL="722313"/>
            <a:r>
              <a:rPr lang="fr-FR" altLang="ja-JP" sz="1400" b="1" dirty="0"/>
              <a:t>Planifier ou... "Prévoir c’est guérir"</a:t>
            </a:r>
          </a:p>
          <a:p>
            <a:pPr marL="722313"/>
            <a:r>
              <a:rPr lang="fr-FR" sz="1400" dirty="0"/>
              <a:t>	Étude de cas : « If what »… Comment faire face aux aléas qui perturbent un fonctionnement normal ?</a:t>
            </a:r>
          </a:p>
          <a:p>
            <a:pPr marL="722313"/>
            <a:endParaRPr lang="fr-FR" sz="1400" dirty="0"/>
          </a:p>
          <a:p>
            <a:pPr marL="722313"/>
            <a:endParaRPr lang="fr-FR" sz="1400" dirty="0"/>
          </a:p>
          <a:p>
            <a:pPr marL="722313"/>
            <a:r>
              <a:rPr lang="fr-FR" altLang="ja-JP" sz="1400" b="1" dirty="0"/>
              <a:t>De la Qualité du service à la Qualité de la vie</a:t>
            </a:r>
          </a:p>
          <a:p>
            <a:pPr marL="722313"/>
            <a:r>
              <a:rPr lang="fr-FR" sz="1400" dirty="0"/>
              <a:t>	Auto évaluation : rechercher des pistes de progrès et les    suivre suivant le principe de Deming.</a:t>
            </a:r>
          </a:p>
        </p:txBody>
      </p:sp>
      <p:pic>
        <p:nvPicPr>
          <p:cNvPr id="10" name="Image 9">
            <a:extLst>
              <a:ext uri="{FF2B5EF4-FFF2-40B4-BE49-F238E27FC236}">
                <a16:creationId xmlns:a16="http://schemas.microsoft.com/office/drawing/2014/main" id="{3082FD92-49AB-3B4D-9C2D-8F120506C394}"/>
              </a:ext>
            </a:extLst>
          </p:cNvPr>
          <p:cNvPicPr>
            <a:picLocks noChangeAspect="1"/>
          </p:cNvPicPr>
          <p:nvPr/>
        </p:nvPicPr>
        <p:blipFill>
          <a:blip r:embed="rId10">
            <a:biLevel thresh="75000"/>
            <a:alphaModFix amt="70000"/>
            <a:extLst>
              <a:ext uri="{28A0092B-C50C-407E-A947-70E740481C1C}">
                <a14:useLocalDpi xmlns:a14="http://schemas.microsoft.com/office/drawing/2010/main" val="0"/>
              </a:ext>
            </a:extLst>
          </a:blip>
          <a:stretch>
            <a:fillRect/>
          </a:stretch>
        </p:blipFill>
        <p:spPr>
          <a:xfrm>
            <a:off x="625664" y="2634007"/>
            <a:ext cx="698500" cy="711200"/>
          </a:xfrm>
          <a:prstGeom prst="rect">
            <a:avLst/>
          </a:prstGeom>
        </p:spPr>
      </p:pic>
      <p:pic>
        <p:nvPicPr>
          <p:cNvPr id="12" name="Image 11">
            <a:extLst>
              <a:ext uri="{FF2B5EF4-FFF2-40B4-BE49-F238E27FC236}">
                <a16:creationId xmlns:a16="http://schemas.microsoft.com/office/drawing/2014/main" id="{8058ED46-B3C2-264A-A2C3-B629E32F4327}"/>
              </a:ext>
            </a:extLst>
          </p:cNvPr>
          <p:cNvPicPr>
            <a:picLocks noChangeAspect="1"/>
          </p:cNvPicPr>
          <p:nvPr/>
        </p:nvPicPr>
        <p:blipFill>
          <a:blip r:embed="rId11">
            <a:biLevel thresh="75000"/>
            <a:alphaModFix amt="70000"/>
            <a:extLst>
              <a:ext uri="{28A0092B-C50C-407E-A947-70E740481C1C}">
                <a14:useLocalDpi xmlns:a14="http://schemas.microsoft.com/office/drawing/2010/main" val="0"/>
              </a:ext>
            </a:extLst>
          </a:blip>
          <a:stretch>
            <a:fillRect/>
          </a:stretch>
        </p:blipFill>
        <p:spPr>
          <a:xfrm>
            <a:off x="647699" y="3920005"/>
            <a:ext cx="698500" cy="711200"/>
          </a:xfrm>
          <a:prstGeom prst="rect">
            <a:avLst/>
          </a:prstGeom>
        </p:spPr>
      </p:pic>
      <p:pic>
        <p:nvPicPr>
          <p:cNvPr id="16" name="Image 15">
            <a:extLst>
              <a:ext uri="{FF2B5EF4-FFF2-40B4-BE49-F238E27FC236}">
                <a16:creationId xmlns:a16="http://schemas.microsoft.com/office/drawing/2014/main" id="{ADC38663-6CB1-CC4D-98AE-D0C17CC9B25D}"/>
              </a:ext>
            </a:extLst>
          </p:cNvPr>
          <p:cNvPicPr>
            <a:picLocks noChangeAspect="1"/>
          </p:cNvPicPr>
          <p:nvPr/>
        </p:nvPicPr>
        <p:blipFill>
          <a:blip r:embed="rId12">
            <a:biLevel thresh="75000"/>
            <a:alphaModFix amt="70000"/>
            <a:extLst>
              <a:ext uri="{28A0092B-C50C-407E-A947-70E740481C1C}">
                <a14:useLocalDpi xmlns:a14="http://schemas.microsoft.com/office/drawing/2010/main" val="0"/>
              </a:ext>
            </a:extLst>
          </a:blip>
          <a:stretch>
            <a:fillRect/>
          </a:stretch>
        </p:blipFill>
        <p:spPr>
          <a:xfrm>
            <a:off x="647699" y="5448196"/>
            <a:ext cx="711200" cy="711200"/>
          </a:xfrm>
          <a:prstGeom prst="rect">
            <a:avLst/>
          </a:prstGeom>
        </p:spPr>
      </p:pic>
      <p:pic>
        <p:nvPicPr>
          <p:cNvPr id="18" name="Image 17">
            <a:extLst>
              <a:ext uri="{FF2B5EF4-FFF2-40B4-BE49-F238E27FC236}">
                <a16:creationId xmlns:a16="http://schemas.microsoft.com/office/drawing/2014/main" id="{C08BA27C-51A3-7A49-B4D0-B405EBFD91CB}"/>
              </a:ext>
            </a:extLst>
          </p:cNvPr>
          <p:cNvPicPr>
            <a:picLocks noChangeAspect="1"/>
          </p:cNvPicPr>
          <p:nvPr/>
        </p:nvPicPr>
        <p:blipFill>
          <a:blip r:embed="rId13">
            <a:biLevel thresh="75000"/>
            <a:alphaModFix amt="70000"/>
            <a:extLst>
              <a:ext uri="{28A0092B-C50C-407E-A947-70E740481C1C}">
                <a14:useLocalDpi xmlns:a14="http://schemas.microsoft.com/office/drawing/2010/main" val="0"/>
              </a:ext>
            </a:extLst>
          </a:blip>
          <a:stretch>
            <a:fillRect/>
          </a:stretch>
        </p:blipFill>
        <p:spPr>
          <a:xfrm>
            <a:off x="672044" y="6838481"/>
            <a:ext cx="698500" cy="698500"/>
          </a:xfrm>
          <a:prstGeom prst="rect">
            <a:avLst/>
          </a:prstGeom>
        </p:spPr>
      </p:pic>
      <p:sp>
        <p:nvSpPr>
          <p:cNvPr id="26" name="ZoneTexte 25">
            <a:extLst>
              <a:ext uri="{FF2B5EF4-FFF2-40B4-BE49-F238E27FC236}">
                <a16:creationId xmlns:a16="http://schemas.microsoft.com/office/drawing/2014/main" id="{18C97ABB-982F-4538-99E6-43B1594A5732}"/>
              </a:ext>
            </a:extLst>
          </p:cNvPr>
          <p:cNvSpPr txBox="1"/>
          <p:nvPr/>
        </p:nvSpPr>
        <p:spPr>
          <a:xfrm>
            <a:off x="4777281" y="7662451"/>
            <a:ext cx="1931094" cy="523220"/>
          </a:xfrm>
          <a:prstGeom prst="rect">
            <a:avLst/>
          </a:prstGeom>
          <a:solidFill>
            <a:schemeClr val="bg1">
              <a:lumMod val="85000"/>
            </a:schemeClr>
          </a:solidFill>
        </p:spPr>
        <p:txBody>
          <a:bodyPr wrap="square" rtlCol="0">
            <a:spAutoFit/>
          </a:bodyPr>
          <a:lstStyle/>
          <a:p>
            <a:pPr>
              <a:spcAft>
                <a:spcPts val="600"/>
              </a:spcAft>
              <a:tabLst>
                <a:tab pos="304800" algn="l"/>
              </a:tabLst>
            </a:pPr>
            <a:r>
              <a:rPr lang="fr-FR" sz="1200" b="1" dirty="0"/>
              <a:t>        Tarif : </a:t>
            </a:r>
          </a:p>
          <a:p>
            <a:pPr>
              <a:spcAft>
                <a:spcPts val="600"/>
              </a:spcAft>
              <a:tabLst>
                <a:tab pos="304800" algn="l"/>
              </a:tabLst>
            </a:pPr>
            <a:r>
              <a:rPr lang="fr-FR" sz="1100" dirty="0"/>
              <a:t>Sur devis personnalisé</a:t>
            </a:r>
          </a:p>
        </p:txBody>
      </p:sp>
      <p:pic>
        <p:nvPicPr>
          <p:cNvPr id="27" name="Graphique 26" descr="Euro avec un remplissage uni">
            <a:extLst>
              <a:ext uri="{FF2B5EF4-FFF2-40B4-BE49-F238E27FC236}">
                <a16:creationId xmlns:a16="http://schemas.microsoft.com/office/drawing/2014/main" id="{5F0B1551-8602-491B-859E-84E3B2CF26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937518" y="7682034"/>
            <a:ext cx="220575" cy="220575"/>
          </a:xfrm>
          <a:prstGeom prst="rect">
            <a:avLst/>
          </a:prstGeom>
        </p:spPr>
      </p:pic>
    </p:spTree>
    <p:extLst>
      <p:ext uri="{BB962C8B-B14F-4D97-AF65-F5344CB8AC3E}">
        <p14:creationId xmlns:p14="http://schemas.microsoft.com/office/powerpoint/2010/main" val="3625633280"/>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 dockstate="right" visibility="0" width="350"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6290ACD6-7430-5942-83E9-49AFAFBEE81F}">
  <we:reference id="wa104380902" version="1.0.0.0" store="fr-FR" storeType="OMEX"/>
  <we:alternateReferences>
    <we:reference id="WA104380902" version="1.0.0.0" store="WA10438090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34D94B3-4194-1543-8716-41844EFFCACB}">
  <we:reference id="wa104178141" version="3.10.0.52" store="fr-FR" storeType="OMEX"/>
  <we:alternateReferences>
    <we:reference id="WA104178141" version="3.10.0.52"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C93F1E7A-7015-E643-B0E0-834DC31BB90A}">
  <we:reference id="wa104380510" version="1.0.0.3" store="fr-FR" storeType="OMEX"/>
  <we:alternateReferences>
    <we:reference id="WA104380510" version="1.0.0.3" store="WA10438051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5259</TotalTime>
  <Words>2533</Words>
  <Application>Microsoft Office PowerPoint</Application>
  <PresentationFormat>Personnalisé</PresentationFormat>
  <Paragraphs>389</Paragraphs>
  <Slides>15</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Abadi</vt:lpstr>
      <vt:lpstr>AppleColorEmoji</vt:lpstr>
      <vt:lpstr>Arial</vt:lpstr>
      <vt:lpstr>Calibri</vt:lpstr>
      <vt:lpstr>Calibri Light</vt:lpstr>
      <vt:lpstr>News Gothic MT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gwenael drais</dc:creator>
  <cp:lastModifiedBy>Lionel DART</cp:lastModifiedBy>
  <cp:revision>622</cp:revision>
  <cp:lastPrinted>2018-06-12T13:00:05Z</cp:lastPrinted>
  <dcterms:created xsi:type="dcterms:W3CDTF">2018-05-15T11:11:45Z</dcterms:created>
  <dcterms:modified xsi:type="dcterms:W3CDTF">2024-09-04T12:13:10Z</dcterms:modified>
</cp:coreProperties>
</file>